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7" r:id="rId9"/>
    <p:sldId id="280" r:id="rId10"/>
    <p:sldId id="265" r:id="rId11"/>
    <p:sldId id="266" r:id="rId12"/>
    <p:sldId id="279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8" r:id="rId22"/>
    <p:sldId id="276" r:id="rId23"/>
    <p:sldId id="275" r:id="rId24"/>
  </p:sldIdLst>
  <p:sldSz cx="9144000" cy="6858000" type="screen4x3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9" autoAdjust="0"/>
    <p:restoredTop sz="84939" autoAdjust="0"/>
  </p:normalViewPr>
  <p:slideViewPr>
    <p:cSldViewPr snapToGrid="0" snapToObjects="1">
      <p:cViewPr>
        <p:scale>
          <a:sx n="100" d="100"/>
          <a:sy n="100" d="100"/>
        </p:scale>
        <p:origin x="18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21AFA-BAD9-804E-811C-5B1CB5B0FA80}" type="datetimeFigureOut">
              <a:rPr lang="nl-NL" smtClean="0"/>
              <a:t>28-6-2016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D891D-3076-C648-90A0-682095415F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891D-3076-C648-90A0-682095415FF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92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Oorzaken: te weinig</a:t>
            </a:r>
            <a:r>
              <a:rPr lang="nl-NL" baseline="0" dirty="0" smtClean="0"/>
              <a:t> of te laat slikken, onvoldoende mondsluiting of voorovergebogen houding. Instructie: mondsluiting, adequaat slikken, hoofd- lichaamshouding aanpassen. Voor starten met spreken: eerst speeksel verzamelen en doorslikken. Voor het opstaan; de mond sluiten, speeksel verzamelen en slikken</a:t>
            </a:r>
          </a:p>
          <a:p>
            <a:r>
              <a:rPr lang="nl-NL" baseline="0" dirty="0" smtClean="0"/>
              <a:t>Doorverwijzen: KNO-arts: </a:t>
            </a:r>
            <a:r>
              <a:rPr lang="nl-NL" baseline="0" dirty="0" err="1" smtClean="0"/>
              <a:t>botuline-toxine</a:t>
            </a:r>
            <a:r>
              <a:rPr lang="nl-NL" baseline="0" dirty="0" smtClean="0"/>
              <a:t> injectie in de speekselklieren, laserbehandeling. Let wel op: droge mond heeft invloed op het slikken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D891D-3076-C648-90A0-682095415FF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740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4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6858000" cy="1526833"/>
          </a:xfrm>
        </p:spPr>
        <p:txBody>
          <a:bodyPr anchor="t">
            <a:normAutofit/>
          </a:bodyPr>
          <a:lstStyle>
            <a:lvl1pPr algn="l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Nieuwe naam</a:t>
            </a:r>
            <a:br>
              <a:rPr lang="nl-NL" dirty="0" smtClean="0"/>
            </a:br>
            <a:r>
              <a:rPr lang="nl-NL" dirty="0" smtClean="0"/>
              <a:t>vertrouwde gezichten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26514"/>
            <a:ext cx="6858000" cy="6024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3771559"/>
            <a:ext cx="2656332" cy="26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19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ekstvak 13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2"/>
                </a:solidFill>
              </a:rPr>
              <a:t>www.silverrade.nl</a:t>
            </a:r>
            <a:endParaRPr lang="nl-N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0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753"/>
            <a:ext cx="9144000" cy="490612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1"/>
                </a:solidFill>
              </a:rPr>
              <a:t>www.silverrade.nl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753"/>
            <a:ext cx="9144000" cy="490612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1"/>
                </a:solidFill>
              </a:rPr>
              <a:t>www.silverrade.nl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753"/>
            <a:ext cx="9144000" cy="490612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1"/>
                </a:solidFill>
              </a:rPr>
              <a:t>www.silverrade.nl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7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753"/>
            <a:ext cx="9144000" cy="490612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1"/>
                </a:solidFill>
              </a:rPr>
              <a:t>www.silverrade.nl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5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1"/>
                </a:solidFill>
              </a:rPr>
              <a:t>www.silverrade.nl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0313-AFB7-3E48-A6C2-6C1EA50244BF}" type="datetime1">
              <a:rPr lang="nl-NL" smtClean="0"/>
              <a:t>28-6-2016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A136E-6836-DA44-85AA-202A9D2E7A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04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61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61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61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61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3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661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tx2"/>
                </a:solidFill>
              </a:rPr>
              <a:t>www.silverrade.nl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4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90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7"/>
            <a:ext cx="7886701" cy="1078192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3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1825200"/>
            <a:ext cx="3886200" cy="3814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6812"/>
            <a:ext cx="9144000" cy="361188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92875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05F0D3A-6748-BB48-9049-8622309C27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628650" y="6510804"/>
            <a:ext cx="2977675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www.silverrade.nl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65" y="5973921"/>
            <a:ext cx="824269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3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BA6EC-38D7-B341-B759-96B4C4CD8EE5}" type="datetime1">
              <a:rPr lang="nl-NL" smtClean="0"/>
              <a:t>28-6-2016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F0D3A-6748-BB48-9049-8622309C27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31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9" r:id="rId4"/>
    <p:sldLayoutId id="2147483687" r:id="rId5"/>
    <p:sldLayoutId id="2147483688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2" r:id="rId12"/>
    <p:sldLayoutId id="2147483691" r:id="rId13"/>
    <p:sldLayoutId id="2147483676" r:id="rId14"/>
    <p:sldLayoutId id="2147483690" r:id="rId15"/>
    <p:sldLayoutId id="2147483698" r:id="rId16"/>
    <p:sldLayoutId id="21474836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parkinsonzorgzoeker.n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Logopedie bij Parkinson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2826514"/>
            <a:ext cx="6858000" cy="856486"/>
          </a:xfrm>
        </p:spPr>
        <p:txBody>
          <a:bodyPr>
            <a:normAutofit fontScale="62500" lnSpcReduction="20000"/>
          </a:bodyPr>
          <a:lstStyle/>
          <a:p>
            <a:r>
              <a:rPr lang="nl-NL" dirty="0" err="1"/>
              <a:t>Parkinsoncafe</a:t>
            </a:r>
            <a:r>
              <a:rPr lang="nl-NL" dirty="0"/>
              <a:t> </a:t>
            </a:r>
            <a:r>
              <a:rPr lang="nl-NL" dirty="0" err="1" smtClean="0"/>
              <a:t>Bilthoven</a:t>
            </a:r>
            <a:endParaRPr lang="nl-NL" dirty="0" smtClean="0"/>
          </a:p>
          <a:p>
            <a:r>
              <a:rPr lang="nl-NL" dirty="0" smtClean="0"/>
              <a:t>Gegeven door Melanie </a:t>
            </a:r>
            <a:r>
              <a:rPr lang="nl-NL" dirty="0" err="1" smtClean="0"/>
              <a:t>Hartong-Swens</a:t>
            </a:r>
            <a:endParaRPr lang="nl-NL" dirty="0"/>
          </a:p>
          <a:p>
            <a:r>
              <a:rPr lang="nl-NL" dirty="0"/>
              <a:t>6-6-2016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8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r="22100"/>
          <a:stretch/>
        </p:blipFill>
        <p:spPr>
          <a:xfrm>
            <a:off x="3783550" y="1560972"/>
            <a:ext cx="4828099" cy="41318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Spraakstoornis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5568950" cy="2759075"/>
          </a:xfrm>
        </p:spPr>
        <p:txBody>
          <a:bodyPr/>
          <a:lstStyle/>
          <a:p>
            <a:r>
              <a:rPr lang="nl-NL" dirty="0"/>
              <a:t>70-80 % verstaanbaarheidsklachten</a:t>
            </a:r>
          </a:p>
          <a:p>
            <a:r>
              <a:rPr lang="nl-NL" dirty="0" err="1"/>
              <a:t>Ademing</a:t>
            </a:r>
            <a:r>
              <a:rPr lang="nl-NL" dirty="0"/>
              <a:t> </a:t>
            </a:r>
          </a:p>
          <a:p>
            <a:r>
              <a:rPr lang="nl-NL" dirty="0" err="1"/>
              <a:t>Stemgeving</a:t>
            </a:r>
            <a:endParaRPr lang="nl-NL" dirty="0"/>
          </a:p>
          <a:p>
            <a:r>
              <a:rPr lang="nl-NL" dirty="0"/>
              <a:t>Articulatie </a:t>
            </a:r>
          </a:p>
          <a:p>
            <a:r>
              <a:rPr lang="nl-NL" dirty="0" smtClean="0"/>
              <a:t>Intonatie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10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Spraakstoornis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Observeren en stimuleren</a:t>
            </a:r>
          </a:p>
          <a:p>
            <a:endParaRPr lang="nl-NL" dirty="0"/>
          </a:p>
          <a:p>
            <a:r>
              <a:rPr lang="nl-NL" dirty="0" smtClean="0"/>
              <a:t>Taal: </a:t>
            </a:r>
          </a:p>
          <a:p>
            <a:pPr lvl="1">
              <a:buFont typeface="Courier New"/>
              <a:buChar char="o"/>
            </a:pPr>
            <a:r>
              <a:rPr lang="nl-NL" dirty="0"/>
              <a:t>V</a:t>
            </a:r>
            <a:r>
              <a:rPr lang="nl-NL" dirty="0" smtClean="0"/>
              <a:t>erminderd initiatief</a:t>
            </a:r>
          </a:p>
          <a:p>
            <a:pPr lvl="1">
              <a:buFont typeface="Courier New"/>
              <a:buChar char="o"/>
            </a:pPr>
            <a:r>
              <a:rPr lang="nl-NL" dirty="0" smtClean="0"/>
              <a:t>Zoeken naar woorden</a:t>
            </a:r>
          </a:p>
          <a:p>
            <a:pPr lvl="1">
              <a:buFont typeface="Courier New"/>
              <a:buChar char="o"/>
            </a:pPr>
            <a:r>
              <a:rPr lang="nl-NL" dirty="0" smtClean="0"/>
              <a:t>Inhoud beperkt</a:t>
            </a:r>
          </a:p>
          <a:p>
            <a:pPr marL="457200" lvl="1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47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5" name="PLVT verschil tussen spontaan vs Luid en Laag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5482" b="5482"/>
          <a:stretch>
            <a:fillRect/>
          </a:stretch>
        </p:blipFill>
        <p:spPr>
          <a:xfrm>
            <a:off x="0" y="1143000"/>
            <a:ext cx="9189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Spraakstoornis 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‘Luid en laag’</a:t>
            </a:r>
          </a:p>
          <a:p>
            <a:r>
              <a:rPr lang="nl-NL" dirty="0" smtClean="0"/>
              <a:t>Gebruik van opnames</a:t>
            </a:r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Om thuis nog eens te kijken: </a:t>
            </a:r>
          </a:p>
          <a:p>
            <a:pPr marL="0" indent="0">
              <a:buNone/>
            </a:pPr>
            <a:r>
              <a:rPr lang="nl-NL" dirty="0" smtClean="0"/>
              <a:t>Type ‘PLVT’ in bij </a:t>
            </a:r>
            <a:r>
              <a:rPr lang="nl-NL" dirty="0" err="1" smtClean="0"/>
              <a:t>YouTube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5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Spraakstoornis: communicatiehulpmiddelen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Communicatiebord/ </a:t>
            </a:r>
            <a:r>
              <a:rPr lang="nl-NL" dirty="0" smtClean="0"/>
              <a:t>letterkaart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 smtClean="0"/>
              <a:t>Communicatiemiddel, </a:t>
            </a:r>
          </a:p>
          <a:p>
            <a:pPr marL="0" indent="0">
              <a:buNone/>
            </a:pPr>
            <a:r>
              <a:rPr lang="nl-NL" dirty="0" smtClean="0"/>
              <a:t>Bv. </a:t>
            </a:r>
            <a:r>
              <a:rPr lang="nl-NL" i="1" dirty="0" err="1" smtClean="0"/>
              <a:t>lightwriter</a:t>
            </a:r>
            <a:r>
              <a:rPr lang="nl-NL" i="1" dirty="0" smtClean="0"/>
              <a:t>, </a:t>
            </a:r>
            <a:r>
              <a:rPr lang="nl-NL" i="1" dirty="0" err="1" smtClean="0"/>
              <a:t>app</a:t>
            </a:r>
            <a:r>
              <a:rPr lang="nl-NL" i="1" dirty="0" smtClean="0"/>
              <a:t> voor tablet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949" b="81282" l="7500" r="92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7294" y="2971801"/>
            <a:ext cx="4461606" cy="29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Slikstoornis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4883150" cy="2784475"/>
          </a:xfrm>
        </p:spPr>
        <p:txBody>
          <a:bodyPr/>
          <a:lstStyle/>
          <a:p>
            <a:r>
              <a:rPr lang="nl-NL" dirty="0"/>
              <a:t>50 % slik- en/of kauwstoornis</a:t>
            </a:r>
          </a:p>
          <a:p>
            <a:r>
              <a:rPr lang="nl-NL" dirty="0" smtClean="0"/>
              <a:t>Verslikken</a:t>
            </a:r>
            <a:endParaRPr lang="nl-NL" dirty="0"/>
          </a:p>
          <a:p>
            <a:r>
              <a:rPr lang="nl-NL" dirty="0"/>
              <a:t>L</a:t>
            </a:r>
            <a:r>
              <a:rPr lang="nl-NL" dirty="0" smtClean="0"/>
              <a:t>angzaam</a:t>
            </a:r>
            <a:endParaRPr lang="nl-NL" dirty="0"/>
          </a:p>
          <a:p>
            <a:r>
              <a:rPr lang="nl-NL" dirty="0"/>
              <a:t>I</a:t>
            </a:r>
            <a:r>
              <a:rPr lang="nl-NL" dirty="0" smtClean="0"/>
              <a:t>n </a:t>
            </a:r>
            <a:r>
              <a:rPr lang="nl-NL" dirty="0"/>
              <a:t>keel steken</a:t>
            </a:r>
          </a:p>
          <a:p>
            <a:r>
              <a:rPr lang="nl-NL" dirty="0"/>
              <a:t>O</a:t>
            </a:r>
            <a:r>
              <a:rPr lang="nl-NL" dirty="0" smtClean="0"/>
              <a:t>nbedoeld </a:t>
            </a:r>
            <a:r>
              <a:rPr lang="nl-NL" dirty="0"/>
              <a:t>afvallen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6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 rotWithShape="1">
          <a:blip r:embed="rId2"/>
          <a:srcRect l="7148"/>
          <a:stretch/>
        </p:blipFill>
        <p:spPr>
          <a:xfrm flipH="1">
            <a:off x="628650" y="1587500"/>
            <a:ext cx="7886700" cy="419075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Slikstoornis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201"/>
            <a:ext cx="5505450" cy="1705400"/>
          </a:xfrm>
        </p:spPr>
        <p:txBody>
          <a:bodyPr/>
          <a:lstStyle/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Observeren drinken/eten</a:t>
            </a:r>
            <a:endParaRPr lang="nl-NL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nl-NL" dirty="0" smtClean="0">
                <a:solidFill>
                  <a:schemeClr val="tx1">
                    <a:lumMod val="50000"/>
                  </a:schemeClr>
                </a:solidFill>
              </a:rPr>
              <a:t>Stimuleerbaarheid </a:t>
            </a:r>
            <a:r>
              <a:rPr lang="nl-NL" dirty="0">
                <a:solidFill>
                  <a:schemeClr val="tx1">
                    <a:lumMod val="50000"/>
                  </a:schemeClr>
                </a:solidFill>
              </a:rPr>
              <a:t>beoordelen</a:t>
            </a:r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  <a:p>
            <a:endParaRPr lang="nl-NL" b="1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1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Slikstoornis behandeling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Uitleg </a:t>
            </a:r>
          </a:p>
          <a:p>
            <a:r>
              <a:rPr lang="nl-NL" dirty="0"/>
              <a:t>Advies/compensaties</a:t>
            </a:r>
          </a:p>
          <a:p>
            <a:r>
              <a:rPr lang="nl-NL" dirty="0"/>
              <a:t>Dubbeltaken</a:t>
            </a:r>
          </a:p>
          <a:p>
            <a:r>
              <a:rPr lang="nl-NL" dirty="0" smtClean="0"/>
              <a:t>Aanpassing consistenties</a:t>
            </a:r>
          </a:p>
          <a:p>
            <a:r>
              <a:rPr lang="nl-NL" dirty="0" smtClean="0"/>
              <a:t>Inname medicatie</a:t>
            </a:r>
            <a:endParaRPr lang="nl-NL" dirty="0"/>
          </a:p>
        </p:txBody>
      </p:sp>
      <p:pic>
        <p:nvPicPr>
          <p:cNvPr id="7" name="Afbeelding 6" descr="de aardappele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773030"/>
            <a:ext cx="4323664" cy="305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2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4A4A49"/>
                </a:solidFill>
              </a:rPr>
              <a:t>Speekselverlies</a:t>
            </a:r>
            <a:endParaRPr lang="nl-NL" dirty="0">
              <a:solidFill>
                <a:srgbClr val="4A4A4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speeksel</a:t>
            </a:r>
            <a:r>
              <a:rPr lang="nl-NL" b="1" dirty="0" smtClean="0"/>
              <a:t>vloed</a:t>
            </a:r>
            <a:r>
              <a:rPr lang="nl-NL" dirty="0" smtClean="0"/>
              <a:t>!</a:t>
            </a:r>
          </a:p>
          <a:p>
            <a:r>
              <a:rPr lang="nl-NL" dirty="0" smtClean="0"/>
              <a:t>Vaak wisselend last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18</a:t>
            </a:fld>
            <a:endParaRPr lang="nl-NL" dirty="0"/>
          </a:p>
        </p:txBody>
      </p:sp>
      <p:pic>
        <p:nvPicPr>
          <p:cNvPr id="5" name="Afbeelding 4" descr="prullenbak met tissu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r="8197"/>
          <a:stretch/>
        </p:blipFill>
        <p:spPr>
          <a:xfrm>
            <a:off x="4572000" y="2743200"/>
            <a:ext cx="4064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3211" t="10526" r="25529" b="11184"/>
          <a:stretch/>
        </p:blipFill>
        <p:spPr>
          <a:xfrm>
            <a:off x="3746500" y="1535393"/>
            <a:ext cx="5029200" cy="43030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Speekselverlies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Overzicht tijdstip</a:t>
            </a:r>
          </a:p>
          <a:p>
            <a:r>
              <a:rPr lang="nl-NL" dirty="0">
                <a:solidFill>
                  <a:schemeClr val="tx1"/>
                </a:solidFill>
              </a:rPr>
              <a:t>O</a:t>
            </a:r>
            <a:r>
              <a:rPr lang="nl-NL" dirty="0" smtClean="0">
                <a:solidFill>
                  <a:schemeClr val="tx1"/>
                </a:solidFill>
              </a:rPr>
              <a:t>bserveren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86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is-IS" dirty="0" smtClean="0"/>
              <a:t> Wie </a:t>
            </a:r>
            <a:r>
              <a:rPr lang="is-IS" dirty="0"/>
              <a:t>ben ik?</a:t>
            </a:r>
          </a:p>
          <a:p>
            <a:r>
              <a:rPr lang="is-IS" dirty="0"/>
              <a:t> SilverRade??</a:t>
            </a:r>
          </a:p>
          <a:p>
            <a:r>
              <a:rPr lang="is-IS" dirty="0"/>
              <a:t> </a:t>
            </a:r>
            <a:r>
              <a:rPr lang="is-IS" dirty="0" smtClean="0"/>
              <a:t>Logopedie </a:t>
            </a:r>
            <a:r>
              <a:rPr lang="is-IS" dirty="0"/>
              <a:t>&amp; </a:t>
            </a:r>
            <a:r>
              <a:rPr lang="is-IS" dirty="0" smtClean="0"/>
              <a:t>Parkinson</a:t>
            </a:r>
          </a:p>
          <a:p>
            <a:r>
              <a:rPr lang="en-US" dirty="0" smtClean="0"/>
              <a:t> W</a:t>
            </a:r>
            <a:r>
              <a:rPr lang="is-IS" dirty="0" smtClean="0"/>
              <a:t>anneer logopedie</a:t>
            </a:r>
            <a:endParaRPr lang="is-IS" dirty="0"/>
          </a:p>
          <a:p>
            <a:r>
              <a:rPr lang="is-IS" dirty="0"/>
              <a:t> </a:t>
            </a:r>
            <a:r>
              <a:rPr lang="is-IS" dirty="0" smtClean="0"/>
              <a:t>Spraakstoornis</a:t>
            </a:r>
            <a:endParaRPr lang="is-IS" dirty="0"/>
          </a:p>
          <a:p>
            <a:r>
              <a:rPr lang="is-IS" dirty="0"/>
              <a:t> </a:t>
            </a:r>
            <a:r>
              <a:rPr lang="is-IS" dirty="0" smtClean="0"/>
              <a:t>Slikstoornis</a:t>
            </a:r>
            <a:endParaRPr lang="is-IS" dirty="0"/>
          </a:p>
          <a:p>
            <a:r>
              <a:rPr lang="is-IS" dirty="0"/>
              <a:t> </a:t>
            </a:r>
            <a:r>
              <a:rPr lang="is-IS" dirty="0" smtClean="0"/>
              <a:t>Speekselverlies</a:t>
            </a:r>
            <a:endParaRPr lang="is-IS" dirty="0"/>
          </a:p>
          <a:p>
            <a:r>
              <a:rPr lang="is-IS" dirty="0"/>
              <a:t> </a:t>
            </a:r>
            <a:r>
              <a:rPr lang="is-IS" dirty="0" smtClean="0"/>
              <a:t>Ruimte </a:t>
            </a:r>
            <a:r>
              <a:rPr lang="is-IS" dirty="0"/>
              <a:t>voor (extra) vragen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2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Speekselverlies behandeling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O</a:t>
            </a:r>
            <a:r>
              <a:rPr lang="nl-NL" dirty="0" smtClean="0"/>
              <a:t>orzaken</a:t>
            </a:r>
          </a:p>
          <a:p>
            <a:r>
              <a:rPr lang="nl-NL" dirty="0" smtClean="0"/>
              <a:t>Instructie geven</a:t>
            </a:r>
          </a:p>
          <a:p>
            <a:r>
              <a:rPr lang="nl-NL" dirty="0"/>
              <a:t>D</a:t>
            </a:r>
            <a:r>
              <a:rPr lang="nl-NL" smtClean="0"/>
              <a:t>oorverwijzen</a:t>
            </a:r>
            <a:endParaRPr lang="nl-NL" dirty="0"/>
          </a:p>
        </p:txBody>
      </p:sp>
      <p:pic>
        <p:nvPicPr>
          <p:cNvPr id="8" name="Afbeelding 7" descr="injectie naal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4"/>
          <a:stretch/>
        </p:blipFill>
        <p:spPr>
          <a:xfrm flipH="1">
            <a:off x="4514850" y="2971800"/>
            <a:ext cx="40005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3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21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4A4A49"/>
                </a:solidFill>
              </a:rPr>
              <a:t>Problemen bij…</a:t>
            </a:r>
            <a:endParaRPr lang="nl-NL" dirty="0">
              <a:solidFill>
                <a:srgbClr val="4A4A49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28650" y="1825200"/>
            <a:ext cx="7886700" cy="3814481"/>
          </a:xfrm>
        </p:spPr>
        <p:txBody>
          <a:bodyPr/>
          <a:lstStyle/>
          <a:p>
            <a:r>
              <a:rPr lang="nl-NL" dirty="0" smtClean="0"/>
              <a:t>Spreken?</a:t>
            </a:r>
          </a:p>
          <a:p>
            <a:r>
              <a:rPr lang="nl-NL" dirty="0" smtClean="0"/>
              <a:t>Slikken?</a:t>
            </a:r>
          </a:p>
          <a:p>
            <a:r>
              <a:rPr lang="nl-NL" dirty="0" smtClean="0"/>
              <a:t>Speekselverlies?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Kom in actie!</a:t>
            </a:r>
          </a:p>
          <a:p>
            <a:pPr marL="0" indent="0">
              <a:buNone/>
            </a:pPr>
            <a:r>
              <a:rPr lang="nl-NL" dirty="0" smtClean="0"/>
              <a:t>Vraag om een verwijzing bij uw huisarts of medisch specialist voor de logopedist!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13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>
              <a:solidFill>
                <a:srgbClr val="4A4A49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74" y="1825625"/>
            <a:ext cx="5294652" cy="3956050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22</a:t>
            </a:fld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695700" y="1054100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98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ogo SilverRade F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51" y="614153"/>
            <a:ext cx="5039804" cy="497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Oh ja….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Pauze </a:t>
            </a:r>
            <a:r>
              <a:rPr lang="nl-NL" dirty="0"/>
              <a:t>om 15.00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69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Dit ben ik!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5" name="Tijdelijke aanduiding voor inhoud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" r="-3"/>
          <a:stretch/>
        </p:blipFill>
        <p:spPr>
          <a:xfrm>
            <a:off x="-21879" y="1409700"/>
            <a:ext cx="9214550" cy="3822700"/>
          </a:xfrm>
        </p:spPr>
      </p:pic>
      <p:sp>
        <p:nvSpPr>
          <p:cNvPr id="6" name="Tekstvak 5"/>
          <p:cNvSpPr txBox="1"/>
          <p:nvPr/>
        </p:nvSpPr>
        <p:spPr>
          <a:xfrm>
            <a:off x="628650" y="5740400"/>
            <a:ext cx="7886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Bron: </a:t>
            </a:r>
            <a:r>
              <a:rPr lang="nl-NL" dirty="0">
                <a:hlinkClick r:id="rId4"/>
              </a:rPr>
              <a:t>www.parkinsonzorgzoeker.nl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2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rgbClr val="4A4A49"/>
                </a:solidFill>
              </a:rPr>
              <a:t>SilverRade</a:t>
            </a:r>
            <a:r>
              <a:rPr lang="nl-NL" dirty="0">
                <a:solidFill>
                  <a:srgbClr val="4A4A49"/>
                </a:solidFill>
              </a:rPr>
              <a:t>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SilverRade</a:t>
            </a:r>
            <a:r>
              <a:rPr lang="nl-NL" dirty="0"/>
              <a:t> is ontstaan op initiatief van:</a:t>
            </a:r>
          </a:p>
          <a:p>
            <a:r>
              <a:rPr lang="nl-NL" dirty="0" smtClean="0"/>
              <a:t>De </a:t>
            </a:r>
            <a:r>
              <a:rPr lang="nl-NL" dirty="0" err="1"/>
              <a:t>Bilthuysen</a:t>
            </a:r>
            <a:r>
              <a:rPr lang="nl-NL" dirty="0"/>
              <a:t> </a:t>
            </a:r>
          </a:p>
          <a:p>
            <a:r>
              <a:rPr lang="nl-NL" dirty="0"/>
              <a:t>ISZ De Brug  </a:t>
            </a:r>
          </a:p>
          <a:p>
            <a:r>
              <a:rPr lang="nl-NL" dirty="0" err="1"/>
              <a:t>Lyvore</a:t>
            </a:r>
            <a:r>
              <a:rPr lang="nl-NL" dirty="0"/>
              <a:t> </a:t>
            </a:r>
            <a:r>
              <a:rPr lang="nl-NL" dirty="0" smtClean="0"/>
              <a:t>(voorheen Birkhoven en Zorgpalet Baarn/Soest)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SilverRade</a:t>
            </a:r>
            <a:r>
              <a:rPr lang="nl-NL" dirty="0"/>
              <a:t> is onderdeel van Stichting De Opbouw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2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4A4A49"/>
                </a:solidFill>
              </a:rPr>
              <a:t>Wij werken vanuit 4 locaties</a:t>
            </a:r>
            <a:endParaRPr lang="nl-NL" dirty="0">
              <a:solidFill>
                <a:srgbClr val="4A4A49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8" name="Tijdelijke aanduiding voor inhoud 7" descr="Schermafbeelding 2016-04-20 om 16.54.5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12" b="-31312"/>
          <a:stretch>
            <a:fillRect/>
          </a:stretch>
        </p:blipFill>
        <p:spPr>
          <a:xfrm>
            <a:off x="334281" y="1498600"/>
            <a:ext cx="8538559" cy="4283635"/>
          </a:xfrm>
        </p:spPr>
      </p:pic>
    </p:spTree>
    <p:extLst>
      <p:ext uri="{BB962C8B-B14F-4D97-AF65-F5344CB8AC3E}">
        <p14:creationId xmlns:p14="http://schemas.microsoft.com/office/powerpoint/2010/main" val="18212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4A4A49"/>
                </a:solidFill>
              </a:rPr>
              <a:t>Ons werkgebied</a:t>
            </a:r>
            <a:endParaRPr lang="nl-NL" dirty="0">
              <a:solidFill>
                <a:srgbClr val="4A4A49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nl-NL" dirty="0" smtClean="0"/>
              <a:t>Bij mensen thuis</a:t>
            </a:r>
          </a:p>
          <a:p>
            <a:r>
              <a:rPr lang="nl-NL" dirty="0" smtClean="0"/>
              <a:t>Verpleeghuizen</a:t>
            </a:r>
          </a:p>
          <a:p>
            <a:r>
              <a:rPr lang="nl-NL" dirty="0" smtClean="0"/>
              <a:t>Revalidatiecentra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Regio </a:t>
            </a:r>
            <a:r>
              <a:rPr lang="nl-NL" dirty="0"/>
              <a:t>Amersfoort, </a:t>
            </a:r>
            <a:r>
              <a:rPr lang="nl-NL" dirty="0" err="1"/>
              <a:t>Bilthoven</a:t>
            </a:r>
            <a:r>
              <a:rPr lang="nl-NL" dirty="0"/>
              <a:t>, Soest en Driebergen.</a:t>
            </a:r>
          </a:p>
        </p:txBody>
      </p:sp>
      <p:pic>
        <p:nvPicPr>
          <p:cNvPr id="6" name="Tijdelijke aanduiding voor inhoud 5" descr="Schermafbeelding 2016-04-21 om 11.24.08.png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" r="1651"/>
          <a:stretch>
            <a:fillRect/>
          </a:stretch>
        </p:blipFill>
        <p:spPr/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6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4A4A49"/>
                </a:solidFill>
              </a:rPr>
              <a:t>Logopedie</a:t>
            </a:r>
            <a:r>
              <a:rPr lang="nl-NL" dirty="0"/>
              <a:t> </a:t>
            </a:r>
            <a:r>
              <a:rPr lang="nl-NL" dirty="0">
                <a:solidFill>
                  <a:srgbClr val="4A4A49"/>
                </a:solidFill>
              </a:rPr>
              <a:t>en Parkinson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Richtlijn ‘ Logopedie bij de ziekte van </a:t>
            </a:r>
            <a:r>
              <a:rPr lang="nl-NL" dirty="0" err="1" smtClean="0"/>
              <a:t>Parkinson</a:t>
            </a:r>
            <a:r>
              <a:rPr lang="nl-NL" dirty="0" smtClean="0"/>
              <a:t>’ </a:t>
            </a:r>
          </a:p>
        </p:txBody>
      </p:sp>
      <p:pic>
        <p:nvPicPr>
          <p:cNvPr id="6" name="Picture 2" descr="C:\Users\m.swens\AppData\Local\Microsoft\Windows\Temporary Internet Files\Content.Outlook\H2AO4CXI\FullSizeRend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62" y="1825625"/>
            <a:ext cx="2694176" cy="38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F0D3A-6748-BB48-9049-8622309C27C3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Wanneer logopedie?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Moeite met:</a:t>
            </a:r>
          </a:p>
          <a:p>
            <a:r>
              <a:rPr lang="nl-NL" dirty="0"/>
              <a:t> </a:t>
            </a:r>
            <a:r>
              <a:rPr lang="nl-NL" dirty="0" smtClean="0"/>
              <a:t>Spreken</a:t>
            </a:r>
          </a:p>
          <a:p>
            <a:r>
              <a:rPr lang="nl-NL" dirty="0" smtClean="0"/>
              <a:t> Taal</a:t>
            </a:r>
          </a:p>
          <a:p>
            <a:r>
              <a:rPr lang="nl-NL" dirty="0"/>
              <a:t> </a:t>
            </a:r>
            <a:r>
              <a:rPr lang="nl-NL" dirty="0" smtClean="0"/>
              <a:t>Slikken</a:t>
            </a:r>
          </a:p>
          <a:p>
            <a:r>
              <a:rPr lang="nl-NL" dirty="0" smtClean="0"/>
              <a:t> Speekselverlies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Dan:</a:t>
            </a:r>
          </a:p>
          <a:p>
            <a:r>
              <a:rPr lang="nl-NL" dirty="0" smtClean="0"/>
              <a:t> Verwijzing </a:t>
            </a:r>
          </a:p>
          <a:p>
            <a:r>
              <a:rPr lang="nl-NL" dirty="0"/>
              <a:t> </a:t>
            </a:r>
            <a:r>
              <a:rPr lang="nl-NL" dirty="0" smtClean="0"/>
              <a:t>Contact logopedist</a:t>
            </a:r>
          </a:p>
          <a:p>
            <a:r>
              <a:rPr lang="nl-NL" dirty="0" smtClean="0"/>
              <a:t> Vragenlijst invullen</a:t>
            </a:r>
          </a:p>
          <a:p>
            <a:r>
              <a:rPr lang="nl-NL" dirty="0"/>
              <a:t> O</a:t>
            </a:r>
            <a:r>
              <a:rPr lang="nl-NL" dirty="0" smtClean="0"/>
              <a:t>nderzoek</a:t>
            </a:r>
          </a:p>
          <a:p>
            <a:r>
              <a:rPr lang="nl-NL" dirty="0" smtClean="0"/>
              <a:t> Behandeling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66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420 SilverRade basis ppt sjabloon">
  <a:themeElements>
    <a:clrScheme name="Silverrade">
      <a:dk1>
        <a:srgbClr val="4A4A49"/>
      </a:dk1>
      <a:lt1>
        <a:srgbClr val="FFFFFF"/>
      </a:lt1>
      <a:dk2>
        <a:srgbClr val="4A4A49"/>
      </a:dk2>
      <a:lt2>
        <a:srgbClr val="9B9CA2"/>
      </a:lt2>
      <a:accent1>
        <a:srgbClr val="44A4C0"/>
      </a:accent1>
      <a:accent2>
        <a:srgbClr val="F08226"/>
      </a:accent2>
      <a:accent3>
        <a:srgbClr val="CE484D"/>
      </a:accent3>
      <a:accent4>
        <a:srgbClr val="FABF74"/>
      </a:accent4>
      <a:accent5>
        <a:srgbClr val="77C7CE"/>
      </a:accent5>
      <a:accent6>
        <a:srgbClr val="619B31"/>
      </a:accent6>
      <a:hlink>
        <a:srgbClr val="44A4C0"/>
      </a:hlink>
      <a:folHlink>
        <a:srgbClr val="F08226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160420 SilverRade basis ppt sjabloon</Template>
  <TotalTime>349</TotalTime>
  <Words>372</Words>
  <Application>Microsoft Office PowerPoint</Application>
  <PresentationFormat>Diavoorstelling (4:3)</PresentationFormat>
  <Paragraphs>136</Paragraphs>
  <Slides>23</Slides>
  <Notes>2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160420 SilverRade basis ppt sjabloon</vt:lpstr>
      <vt:lpstr>Logopedie bij Parkinson</vt:lpstr>
      <vt:lpstr>Inleiding</vt:lpstr>
      <vt:lpstr>Oh ja….</vt:lpstr>
      <vt:lpstr>Dit ben ik!</vt:lpstr>
      <vt:lpstr>SilverRade?</vt:lpstr>
      <vt:lpstr>Wij werken vanuit 4 locaties</vt:lpstr>
      <vt:lpstr>Ons werkgebied</vt:lpstr>
      <vt:lpstr>Logopedie en Parkinson</vt:lpstr>
      <vt:lpstr>Wanneer logopedie?</vt:lpstr>
      <vt:lpstr>Spraakstoornis</vt:lpstr>
      <vt:lpstr>Spraakstoornis onderzoek</vt:lpstr>
      <vt:lpstr>PowerPoint-presentatie</vt:lpstr>
      <vt:lpstr>Spraakstoornis behandeling</vt:lpstr>
      <vt:lpstr>Spraakstoornis: communicatiehulpmiddelen</vt:lpstr>
      <vt:lpstr>Slikstoornis</vt:lpstr>
      <vt:lpstr>Slikstoornis onderzoek</vt:lpstr>
      <vt:lpstr>Slikstoornis behandeling</vt:lpstr>
      <vt:lpstr>Speekselverlies</vt:lpstr>
      <vt:lpstr>Speekselverlies onderzoek</vt:lpstr>
      <vt:lpstr>Speekselverlies behandeling</vt:lpstr>
      <vt:lpstr>Problemen bij…</vt:lpstr>
      <vt:lpstr>PowerPoint-presentatie</vt:lpstr>
      <vt:lpstr>PowerPoint-presentatie</vt:lpstr>
    </vt:vector>
  </TitlesOfParts>
  <Company>Stichting De Opbouw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Nieuwe naam vertrouwde gezichten</dc:title>
  <dc:creator>Chantal Uding</dc:creator>
  <cp:lastModifiedBy>Melanie Swens</cp:lastModifiedBy>
  <cp:revision>32</cp:revision>
  <dcterms:created xsi:type="dcterms:W3CDTF">2016-04-21T12:53:01Z</dcterms:created>
  <dcterms:modified xsi:type="dcterms:W3CDTF">2016-06-28T09:38:06Z</dcterms:modified>
</cp:coreProperties>
</file>