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6" r:id="rId3"/>
    <p:sldId id="342" r:id="rId4"/>
    <p:sldId id="345" r:id="rId5"/>
    <p:sldId id="343" r:id="rId6"/>
    <p:sldId id="349" r:id="rId7"/>
    <p:sldId id="347" r:id="rId8"/>
    <p:sldId id="346" r:id="rId9"/>
    <p:sldId id="350" r:id="rId10"/>
    <p:sldId id="363" r:id="rId11"/>
    <p:sldId id="351" r:id="rId12"/>
    <p:sldId id="348" r:id="rId13"/>
    <p:sldId id="364" r:id="rId14"/>
    <p:sldId id="359" r:id="rId15"/>
    <p:sldId id="368" r:id="rId16"/>
    <p:sldId id="352" r:id="rId17"/>
    <p:sldId id="353" r:id="rId18"/>
    <p:sldId id="362" r:id="rId19"/>
    <p:sldId id="360" r:id="rId20"/>
    <p:sldId id="358" r:id="rId21"/>
    <p:sldId id="354" r:id="rId22"/>
    <p:sldId id="356" r:id="rId23"/>
    <p:sldId id="361" r:id="rId24"/>
    <p:sldId id="367" r:id="rId25"/>
    <p:sldId id="366" r:id="rId26"/>
    <p:sldId id="365" r:id="rId27"/>
    <p:sldId id="306" r:id="rId28"/>
  </p:sldIdLst>
  <p:sldSz cx="9144000" cy="6858000" type="screen4x3"/>
  <p:notesSz cx="6797675" cy="9926638"/>
  <p:defaultTextStyle>
    <a:defPPr>
      <a:defRPr lang="nl-NL"/>
    </a:defPPr>
    <a:lvl1pPr algn="l" rtl="0" fontAlgn="base">
      <a:spcBef>
        <a:spcPct val="0"/>
      </a:spcBef>
      <a:spcAft>
        <a:spcPct val="0"/>
      </a:spcAft>
      <a:defRPr sz="2400" kern="1200">
        <a:solidFill>
          <a:schemeClr val="tx1"/>
        </a:solidFill>
        <a:latin typeface="Calibri" pitchFamily="34" charset="0"/>
        <a:ea typeface="+mn-ea"/>
        <a:cs typeface="+mn-cs"/>
      </a:defRPr>
    </a:lvl1pPr>
    <a:lvl2pPr marL="457200" algn="l" rtl="0" fontAlgn="base">
      <a:spcBef>
        <a:spcPct val="0"/>
      </a:spcBef>
      <a:spcAft>
        <a:spcPct val="0"/>
      </a:spcAft>
      <a:defRPr sz="2400" kern="1200">
        <a:solidFill>
          <a:schemeClr val="tx1"/>
        </a:solidFill>
        <a:latin typeface="Calibri" pitchFamily="34" charset="0"/>
        <a:ea typeface="+mn-ea"/>
        <a:cs typeface="+mn-cs"/>
      </a:defRPr>
    </a:lvl2pPr>
    <a:lvl3pPr marL="914400" algn="l" rtl="0" fontAlgn="base">
      <a:spcBef>
        <a:spcPct val="0"/>
      </a:spcBef>
      <a:spcAft>
        <a:spcPct val="0"/>
      </a:spcAft>
      <a:defRPr sz="2400" kern="1200">
        <a:solidFill>
          <a:schemeClr val="tx1"/>
        </a:solidFill>
        <a:latin typeface="Calibri" pitchFamily="34" charset="0"/>
        <a:ea typeface="+mn-ea"/>
        <a:cs typeface="+mn-cs"/>
      </a:defRPr>
    </a:lvl3pPr>
    <a:lvl4pPr marL="1371600" algn="l" rtl="0" fontAlgn="base">
      <a:spcBef>
        <a:spcPct val="0"/>
      </a:spcBef>
      <a:spcAft>
        <a:spcPct val="0"/>
      </a:spcAft>
      <a:defRPr sz="2400" kern="1200">
        <a:solidFill>
          <a:schemeClr val="tx1"/>
        </a:solidFill>
        <a:latin typeface="Calibri" pitchFamily="34" charset="0"/>
        <a:ea typeface="+mn-ea"/>
        <a:cs typeface="+mn-cs"/>
      </a:defRPr>
    </a:lvl4pPr>
    <a:lvl5pPr marL="1828800" algn="l" rtl="0" fontAlgn="base">
      <a:spcBef>
        <a:spcPct val="0"/>
      </a:spcBef>
      <a:spcAft>
        <a:spcPct val="0"/>
      </a:spcAft>
      <a:defRPr sz="2400" kern="1200">
        <a:solidFill>
          <a:schemeClr val="tx1"/>
        </a:solidFill>
        <a:latin typeface="Calibri" pitchFamily="34" charset="0"/>
        <a:ea typeface="+mn-ea"/>
        <a:cs typeface="+mn-cs"/>
      </a:defRPr>
    </a:lvl5pPr>
    <a:lvl6pPr marL="2286000" algn="l" defTabSz="914400" rtl="0" eaLnBrk="1" latinLnBrk="0" hangingPunct="1">
      <a:defRPr sz="2400" kern="1200">
        <a:solidFill>
          <a:schemeClr val="tx1"/>
        </a:solidFill>
        <a:latin typeface="Calibri" pitchFamily="34" charset="0"/>
        <a:ea typeface="+mn-ea"/>
        <a:cs typeface="+mn-cs"/>
      </a:defRPr>
    </a:lvl6pPr>
    <a:lvl7pPr marL="2743200" algn="l" defTabSz="914400" rtl="0" eaLnBrk="1" latinLnBrk="0" hangingPunct="1">
      <a:defRPr sz="2400" kern="1200">
        <a:solidFill>
          <a:schemeClr val="tx1"/>
        </a:solidFill>
        <a:latin typeface="Calibri" pitchFamily="34" charset="0"/>
        <a:ea typeface="+mn-ea"/>
        <a:cs typeface="+mn-cs"/>
      </a:defRPr>
    </a:lvl7pPr>
    <a:lvl8pPr marL="3200400" algn="l" defTabSz="914400" rtl="0" eaLnBrk="1" latinLnBrk="0" hangingPunct="1">
      <a:defRPr sz="2400" kern="1200">
        <a:solidFill>
          <a:schemeClr val="tx1"/>
        </a:solidFill>
        <a:latin typeface="Calibri" pitchFamily="34" charset="0"/>
        <a:ea typeface="+mn-ea"/>
        <a:cs typeface="+mn-cs"/>
      </a:defRPr>
    </a:lvl8pPr>
    <a:lvl9pPr marL="3657600" algn="l" defTabSz="914400" rtl="0" eaLnBrk="1" latinLnBrk="0" hangingPunct="1">
      <a:defRPr sz="2400"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Standaardsectie" id="{CDF83CDC-A8E3-44D2-97DF-27E8A3400239}">
          <p14:sldIdLst>
            <p14:sldId id="257"/>
            <p14:sldId id="256"/>
            <p14:sldId id="342"/>
            <p14:sldId id="345"/>
            <p14:sldId id="343"/>
            <p14:sldId id="349"/>
            <p14:sldId id="347"/>
            <p14:sldId id="346"/>
            <p14:sldId id="350"/>
            <p14:sldId id="363"/>
          </p14:sldIdLst>
        </p14:section>
        <p14:section name="Naamloze sectie" id="{C89F3984-AC42-4044-BA36-E328B891A7EF}">
          <p14:sldIdLst>
            <p14:sldId id="351"/>
            <p14:sldId id="348"/>
            <p14:sldId id="364"/>
            <p14:sldId id="359"/>
            <p14:sldId id="368"/>
            <p14:sldId id="352"/>
            <p14:sldId id="353"/>
            <p14:sldId id="362"/>
            <p14:sldId id="360"/>
            <p14:sldId id="358"/>
            <p14:sldId id="354"/>
            <p14:sldId id="356"/>
            <p14:sldId id="361"/>
            <p14:sldId id="367"/>
            <p14:sldId id="366"/>
            <p14:sldId id="365"/>
            <p14:sldId id="306"/>
          </p14:sldIdLst>
        </p14:section>
      </p14:sectionLst>
    </p:ext>
    <p:ext uri="{EFAFB233-063F-42B5-8137-9DF3F51BA10A}">
      <p15:sldGuideLst xmlns:p15="http://schemas.microsoft.com/office/powerpoint/2012/main">
        <p15:guide id="1" orient="horz" pos="2160">
          <p15:clr>
            <a:srgbClr val="A4A3A4"/>
          </p15:clr>
        </p15:guide>
        <p15:guide id="2" orient="horz" pos="365">
          <p15:clr>
            <a:srgbClr val="A4A3A4"/>
          </p15:clr>
        </p15:guide>
        <p15:guide id="3"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orient="horz" pos="221" userDrawn="1">
          <p15:clr>
            <a:srgbClr val="A4A3A4"/>
          </p15:clr>
        </p15:guide>
        <p15:guide id="3" pos="2141" userDrawn="1">
          <p15:clr>
            <a:srgbClr val="A4A3A4"/>
          </p15:clr>
        </p15:guide>
        <p15:guide id="4" pos="339" userDrawn="1">
          <p15:clr>
            <a:srgbClr val="A4A3A4"/>
          </p15:clr>
        </p15:guide>
        <p15:guide id="5" pos="39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4" d="100"/>
          <a:sy n="104" d="100"/>
        </p:scale>
        <p:origin x="1422" y="96"/>
      </p:cViewPr>
      <p:guideLst>
        <p:guide orient="horz" pos="2160"/>
        <p:guide orient="horz" pos="3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96"/>
      </p:cViewPr>
      <p:guideLst>
        <p:guide orient="horz" pos="3127"/>
        <p:guide orient="horz" pos="221"/>
        <p:guide pos="2141"/>
        <p:guide pos="339"/>
        <p:guide pos="39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538151" y="211977"/>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6147" name="Rectangle 1027"/>
          <p:cNvSpPr>
            <a:spLocks noGrp="1" noChangeArrowheads="1"/>
          </p:cNvSpPr>
          <p:nvPr>
            <p:ph type="dt" sz="quarter" idx="1"/>
          </p:nvPr>
        </p:nvSpPr>
        <p:spPr bwMode="auto">
          <a:xfrm>
            <a:off x="538151"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8" name="Rectangle 1028"/>
          <p:cNvSpPr>
            <a:spLocks noGrp="1" noChangeArrowheads="1"/>
          </p:cNvSpPr>
          <p:nvPr>
            <p:ph type="ftr" sz="quarter" idx="2"/>
          </p:nvPr>
        </p:nvSpPr>
        <p:spPr bwMode="auto">
          <a:xfrm>
            <a:off x="538151" y="9571623"/>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6149" name="Rectangle 1029"/>
          <p:cNvSpPr>
            <a:spLocks noGrp="1" noChangeArrowheads="1"/>
          </p:cNvSpPr>
          <p:nvPr>
            <p:ph type="sldNum" sz="quarter" idx="3"/>
          </p:nvPr>
        </p:nvSpPr>
        <p:spPr bwMode="auto">
          <a:xfrm>
            <a:off x="5540422" y="9571623"/>
            <a:ext cx="712811" cy="1947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a:lvl1pPr>
          </a:lstStyle>
          <a:p>
            <a:fld id="{D70CDB7C-F82A-48B1-9D12-43510BC88102}" type="slidenum">
              <a:rPr lang="nl-NL"/>
              <a:pPr/>
              <a:t>‹nr.›</a:t>
            </a:fld>
            <a:endParaRPr lang="nl-NL"/>
          </a:p>
        </p:txBody>
      </p:sp>
      <p:pic>
        <p:nvPicPr>
          <p:cNvPr id="6150" name="Picture 1030" descr="P:\Jeroen Bosch Ziekenhuis\_Internal\Logos\JBZ_C.emf"/>
          <p:cNvPicPr>
            <a:picLocks noChangeAspect="1" noChangeArrowheads="1"/>
          </p:cNvPicPr>
          <p:nvPr/>
        </p:nvPicPr>
        <p:blipFill>
          <a:blip r:embed="rId2" cstate="print"/>
          <a:srcRect/>
          <a:stretch>
            <a:fillRect/>
          </a:stretch>
        </p:blipFill>
        <p:spPr bwMode="auto">
          <a:xfrm>
            <a:off x="3908663" y="1"/>
            <a:ext cx="2889012" cy="613521"/>
          </a:xfrm>
          <a:prstGeom prst="rect">
            <a:avLst/>
          </a:prstGeom>
          <a:noFill/>
        </p:spPr>
      </p:pic>
    </p:spTree>
    <p:extLst>
      <p:ext uri="{BB962C8B-B14F-4D97-AF65-F5344CB8AC3E}">
        <p14:creationId xmlns:p14="http://schemas.microsoft.com/office/powerpoint/2010/main" val="406450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307975" y="992188"/>
            <a:ext cx="5284788" cy="39639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538149" y="5294208"/>
            <a:ext cx="5715082" cy="3805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176" name="Rectangle 8"/>
          <p:cNvSpPr>
            <a:spLocks noGrp="1" noChangeArrowheads="1"/>
          </p:cNvSpPr>
          <p:nvPr>
            <p:ph type="hdr" sz="quarter"/>
          </p:nvPr>
        </p:nvSpPr>
        <p:spPr bwMode="auto">
          <a:xfrm>
            <a:off x="538151" y="211977"/>
            <a:ext cx="2860688" cy="1947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a:lvl1pPr>
          </a:lstStyle>
          <a:p>
            <a:endParaRPr lang="nl-NL"/>
          </a:p>
        </p:txBody>
      </p:sp>
      <p:sp>
        <p:nvSpPr>
          <p:cNvPr id="7177" name="Rectangle 9"/>
          <p:cNvSpPr>
            <a:spLocks noGrp="1" noChangeArrowheads="1"/>
          </p:cNvSpPr>
          <p:nvPr>
            <p:ph type="dt" sz="quarter" idx="1"/>
          </p:nvPr>
        </p:nvSpPr>
        <p:spPr bwMode="auto">
          <a:xfrm>
            <a:off x="538151" y="9375158"/>
            <a:ext cx="4975520" cy="19474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100"/>
            </a:lvl1pPr>
          </a:lstStyle>
          <a:p>
            <a:endParaRPr lang="nl-NL"/>
          </a:p>
        </p:txBody>
      </p:sp>
      <p:sp>
        <p:nvSpPr>
          <p:cNvPr id="7178" name="Rectangle 10"/>
          <p:cNvSpPr>
            <a:spLocks noChangeArrowheads="1"/>
          </p:cNvSpPr>
          <p:nvPr/>
        </p:nvSpPr>
        <p:spPr bwMode="auto">
          <a:xfrm>
            <a:off x="538151" y="9571623"/>
            <a:ext cx="4975520" cy="194742"/>
          </a:xfrm>
          <a:prstGeom prst="rect">
            <a:avLst/>
          </a:prstGeom>
          <a:noFill/>
          <a:ln w="9525">
            <a:noFill/>
            <a:miter lim="800000"/>
            <a:headEnd/>
            <a:tailEnd/>
          </a:ln>
          <a:effectLst/>
        </p:spPr>
        <p:txBody>
          <a:bodyPr lIns="0" tIns="0" rIns="0" bIns="0" anchor="b"/>
          <a:lstStyle/>
          <a:p>
            <a:endParaRPr lang="nl-NL" sz="1100"/>
          </a:p>
        </p:txBody>
      </p:sp>
      <p:sp>
        <p:nvSpPr>
          <p:cNvPr id="7179" name="Rectangle 11"/>
          <p:cNvSpPr>
            <a:spLocks noChangeArrowheads="1"/>
          </p:cNvSpPr>
          <p:nvPr/>
        </p:nvSpPr>
        <p:spPr bwMode="auto">
          <a:xfrm>
            <a:off x="5540422" y="9571623"/>
            <a:ext cx="712811" cy="194742"/>
          </a:xfrm>
          <a:prstGeom prst="rect">
            <a:avLst/>
          </a:prstGeom>
          <a:noFill/>
          <a:ln w="9525">
            <a:noFill/>
            <a:miter lim="800000"/>
            <a:headEnd/>
            <a:tailEnd/>
          </a:ln>
          <a:effectLst/>
        </p:spPr>
        <p:txBody>
          <a:bodyPr lIns="0" tIns="0" rIns="0" bIns="0"/>
          <a:lstStyle/>
          <a:p>
            <a:pPr algn="r"/>
            <a:fld id="{FF5B6116-7819-4982-803F-BE3D655365EB}" type="slidenum">
              <a:rPr lang="nl-NL" sz="1100"/>
              <a:pPr algn="r"/>
              <a:t>‹nr.›</a:t>
            </a:fld>
            <a:endParaRPr lang="nl-NL" sz="1100"/>
          </a:p>
        </p:txBody>
      </p:sp>
      <p:pic>
        <p:nvPicPr>
          <p:cNvPr id="7180" name="Picture 12" descr="P:\Jeroen Bosch Ziekenhuis\_Internal\Logos\JBZ_C.emf"/>
          <p:cNvPicPr>
            <a:picLocks noChangeAspect="1" noChangeArrowheads="1"/>
          </p:cNvPicPr>
          <p:nvPr/>
        </p:nvPicPr>
        <p:blipFill>
          <a:blip r:embed="rId2"/>
          <a:srcRect/>
          <a:stretch>
            <a:fillRect/>
          </a:stretch>
        </p:blipFill>
        <p:spPr bwMode="auto">
          <a:xfrm>
            <a:off x="3908663" y="1"/>
            <a:ext cx="2889012" cy="613521"/>
          </a:xfrm>
          <a:prstGeom prst="rect">
            <a:avLst/>
          </a:prstGeom>
          <a:noFill/>
        </p:spPr>
      </p:pic>
    </p:spTree>
    <p:extLst>
      <p:ext uri="{BB962C8B-B14F-4D97-AF65-F5344CB8AC3E}">
        <p14:creationId xmlns:p14="http://schemas.microsoft.com/office/powerpoint/2010/main" val="3715841825"/>
      </p:ext>
    </p:extLst>
  </p:cSld>
  <p:clrMap bg1="lt1" tx1="dk1" bg2="lt2" tx2="dk2" accent1="accent1" accent2="accent2" accent3="accent3" accent4="accent4" accent5="accent5" accent6="accent6" hlink="hlink" folHlink="folHlink"/>
  <p:notesStyle>
    <a:lvl1pPr marL="161925" indent="-161925" algn="l" rtl="0" fontAlgn="base">
      <a:spcBef>
        <a:spcPct val="30000"/>
      </a:spcBef>
      <a:spcAft>
        <a:spcPct val="0"/>
      </a:spcAft>
      <a:defRPr sz="1100" kern="1200">
        <a:solidFill>
          <a:schemeClr val="tx1"/>
        </a:solidFill>
        <a:latin typeface="Calibri" pitchFamily="34" charset="0"/>
        <a:ea typeface="+mn-ea"/>
        <a:cs typeface="+mn-cs"/>
      </a:defRPr>
    </a:lvl1pPr>
    <a:lvl2pPr marL="323850" indent="-161925" algn="l" rtl="0" fontAlgn="base">
      <a:spcBef>
        <a:spcPct val="30000"/>
      </a:spcBef>
      <a:spcAft>
        <a:spcPct val="0"/>
      </a:spcAft>
      <a:defRPr sz="1100" kern="1200">
        <a:solidFill>
          <a:schemeClr val="tx1"/>
        </a:solidFill>
        <a:latin typeface="Calibri" pitchFamily="34" charset="0"/>
        <a:ea typeface="+mn-ea"/>
        <a:cs typeface="+mn-cs"/>
      </a:defRPr>
    </a:lvl2pPr>
    <a:lvl3pPr marL="485775" indent="-161925" algn="l" rtl="0" fontAlgn="base">
      <a:spcBef>
        <a:spcPct val="30000"/>
      </a:spcBef>
      <a:spcAft>
        <a:spcPct val="0"/>
      </a:spcAft>
      <a:defRPr sz="1100" kern="1200">
        <a:solidFill>
          <a:schemeClr val="tx1"/>
        </a:solidFill>
        <a:latin typeface="Calibri" pitchFamily="34" charset="0"/>
        <a:ea typeface="+mn-ea"/>
        <a:cs typeface="+mn-cs"/>
      </a:defRPr>
    </a:lvl3pPr>
    <a:lvl4pPr marL="647700" indent="-161925" algn="l" rtl="0" fontAlgn="base">
      <a:spcBef>
        <a:spcPct val="30000"/>
      </a:spcBef>
      <a:spcAft>
        <a:spcPct val="0"/>
      </a:spcAft>
      <a:defRPr sz="1100" kern="1200">
        <a:solidFill>
          <a:schemeClr val="tx1"/>
        </a:solidFill>
        <a:latin typeface="Calibri" pitchFamily="34" charset="0"/>
        <a:ea typeface="+mn-ea"/>
        <a:cs typeface="+mn-cs"/>
      </a:defRPr>
    </a:lvl4pPr>
    <a:lvl5pPr marL="809625" indent="-161925" algn="l" rtl="0" fontAlgn="base">
      <a:spcBef>
        <a:spcPct val="30000"/>
      </a:spcBef>
      <a:spcAft>
        <a:spcPct val="0"/>
      </a:spcAft>
      <a:defRPr sz="11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61148" indent="-161148" defTabSz="910011">
              <a:defRPr/>
            </a:pPr>
            <a:r>
              <a:rPr lang="nl-NL" dirty="0"/>
              <a:t>Kan leiden tot angst</a:t>
            </a:r>
          </a:p>
          <a:p>
            <a:endParaRPr lang="nl-NL" dirty="0"/>
          </a:p>
        </p:txBody>
      </p:sp>
    </p:spTree>
    <p:extLst>
      <p:ext uri="{BB962C8B-B14F-4D97-AF65-F5344CB8AC3E}">
        <p14:creationId xmlns:p14="http://schemas.microsoft.com/office/powerpoint/2010/main" val="375712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Presence</a:t>
            </a:r>
            <a:r>
              <a:rPr lang="nl-NL" dirty="0"/>
              <a:t> </a:t>
            </a:r>
            <a:r>
              <a:rPr lang="nl-NL" dirty="0" err="1"/>
              <a:t>hallucinations</a:t>
            </a:r>
            <a:r>
              <a:rPr lang="nl-NL" dirty="0"/>
              <a:t>: gevoel dat iemand dicht bij is, achter </a:t>
            </a:r>
            <a:r>
              <a:rPr lang="nl-NL" dirty="0" err="1"/>
              <a:t>patient</a:t>
            </a:r>
            <a:r>
              <a:rPr lang="nl-NL" dirty="0"/>
              <a:t> staat</a:t>
            </a:r>
          </a:p>
          <a:p>
            <a:r>
              <a:rPr lang="nl-NL" dirty="0"/>
              <a:t>Passage </a:t>
            </a:r>
            <a:r>
              <a:rPr lang="nl-NL" dirty="0" err="1"/>
              <a:t>hallucinations</a:t>
            </a:r>
            <a:r>
              <a:rPr lang="nl-NL" dirty="0"/>
              <a:t>: in buitenste gezichtsvelden idee van schadauw of dieren; bij gericht kijken zijn ze verdwenen</a:t>
            </a:r>
          </a:p>
        </p:txBody>
      </p:sp>
    </p:spTree>
    <p:extLst>
      <p:ext uri="{BB962C8B-B14F-4D97-AF65-F5344CB8AC3E}">
        <p14:creationId xmlns:p14="http://schemas.microsoft.com/office/powerpoint/2010/main" val="108530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4340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61148" indent="-161148" defTabSz="910011">
              <a:defRPr/>
            </a:pPr>
            <a:r>
              <a:rPr lang="nl-NL" dirty="0"/>
              <a:t>Wat kan naaste doen: De ervaring leert dat het meestal weinig zin heeft om de hallucinatie in twijfel te trekken. Dit geeft juist meer onrust en angst bij de persoon die deze belevingen heeft. Wat beter helpt is om degene die dit ervaart op een vriendelijke en zachtaardige manier gerust te stellen.</a:t>
            </a:r>
          </a:p>
          <a:p>
            <a:endParaRPr lang="nl-NL" dirty="0"/>
          </a:p>
        </p:txBody>
      </p:sp>
    </p:spTree>
    <p:extLst>
      <p:ext uri="{BB962C8B-B14F-4D97-AF65-F5344CB8AC3E}">
        <p14:creationId xmlns:p14="http://schemas.microsoft.com/office/powerpoint/2010/main" val="407623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70506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alleen lichamelijke aspecten, cognitieve problemen komen veel voor! Al bij circa 25% bij diagnose</a:t>
            </a:r>
          </a:p>
        </p:txBody>
      </p:sp>
    </p:spTree>
    <p:extLst>
      <p:ext uri="{BB962C8B-B14F-4D97-AF65-F5344CB8AC3E}">
        <p14:creationId xmlns:p14="http://schemas.microsoft.com/office/powerpoint/2010/main" val="59186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Uitvoerende functies; executieve functies planning, overzicht houden; bij uitstek belangrijk voor uitvoeren van alle dagelijkse taken; flexibel, </a:t>
            </a:r>
            <a:r>
              <a:rPr lang="nl-NL" dirty="0" err="1"/>
              <a:t>multitasken</a:t>
            </a:r>
            <a:endParaRPr lang="nl-NL" dirty="0"/>
          </a:p>
          <a:p>
            <a:r>
              <a:rPr lang="nl-NL" dirty="0"/>
              <a:t>Visueel ruimtelijk: klok kijken, puzzelen</a:t>
            </a:r>
          </a:p>
        </p:txBody>
      </p:sp>
    </p:spTree>
    <p:extLst>
      <p:ext uri="{BB962C8B-B14F-4D97-AF65-F5344CB8AC3E}">
        <p14:creationId xmlns:p14="http://schemas.microsoft.com/office/powerpoint/2010/main" val="401976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Problemen met het denken zijn al bij ongeveer een kwart van de mensen met </a:t>
            </a:r>
            <a:r>
              <a:rPr lang="nl-NL" dirty="0" err="1"/>
              <a:t>parkison</a:t>
            </a:r>
            <a:r>
              <a:rPr lang="nl-NL" dirty="0"/>
              <a:t> aanwezig op het moment dat de diagnose wordt gesteld. Dan zijn de problemen meestal nog subtiel, maar deze kunnen naarmate de ziekte voortschrijdt leiden tot obstakels die meetbaar zijn in neuropsychologische tests. </a:t>
            </a:r>
          </a:p>
          <a:p>
            <a:r>
              <a:rPr lang="nl-NL" dirty="0"/>
              <a:t>In begin van ziekte zijn er voor problemen met executieve functies; bij v planning, werkgeheugen, flexibiliteit en het vermogen om impulsen te onderdrukken. Ook moeite met verwerkingssnelheid, aandacht, het geheugen, en behouden van overzicht. Welke obstakels iemand ervaart verschilt sterk van persoon tot persoon. </a:t>
            </a:r>
          </a:p>
        </p:txBody>
      </p:sp>
    </p:spTree>
    <p:extLst>
      <p:ext uri="{BB962C8B-B14F-4D97-AF65-F5344CB8AC3E}">
        <p14:creationId xmlns:p14="http://schemas.microsoft.com/office/powerpoint/2010/main" val="26871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iedereen wordt het denken bij het ouder worden trager en neemt het leervermogen en </a:t>
            </a:r>
            <a:r>
              <a:rPr lang="nl-NL" dirty="0" err="1"/>
              <a:t>hgeheugen</a:t>
            </a:r>
            <a:r>
              <a:rPr lang="nl-NL" dirty="0"/>
              <a:t> af. </a:t>
            </a:r>
          </a:p>
        </p:txBody>
      </p:sp>
    </p:spTree>
    <p:extLst>
      <p:ext uri="{BB962C8B-B14F-4D97-AF65-F5344CB8AC3E}">
        <p14:creationId xmlns:p14="http://schemas.microsoft.com/office/powerpoint/2010/main" val="355696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geheugenproblemen: dingen op schrijven, agenda beheer, boodschappenlijstje</a:t>
            </a:r>
          </a:p>
          <a:p>
            <a:r>
              <a:rPr lang="nl-NL" dirty="0"/>
              <a:t>Strategie training: hou je aandacht erbij</a:t>
            </a:r>
          </a:p>
        </p:txBody>
      </p:sp>
    </p:spTree>
    <p:extLst>
      <p:ext uri="{BB962C8B-B14F-4D97-AF65-F5344CB8AC3E}">
        <p14:creationId xmlns:p14="http://schemas.microsoft.com/office/powerpoint/2010/main" val="81952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Functies verbeteren; continu uitdagen; naast fysiek ook mentale training dus nodig</a:t>
            </a:r>
          </a:p>
        </p:txBody>
      </p:sp>
    </p:spTree>
    <p:extLst>
      <p:ext uri="{BB962C8B-B14F-4D97-AF65-F5344CB8AC3E}">
        <p14:creationId xmlns:p14="http://schemas.microsoft.com/office/powerpoint/2010/main" val="291393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Begrip faciliteren uit omgeving</a:t>
            </a:r>
          </a:p>
        </p:txBody>
      </p:sp>
    </p:spTree>
    <p:extLst>
      <p:ext uri="{BB962C8B-B14F-4D97-AF65-F5344CB8AC3E}">
        <p14:creationId xmlns:p14="http://schemas.microsoft.com/office/powerpoint/2010/main" val="361249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Risicofactoren: leeftijd, ernstiger ziek, hallucinaties, lage MMSE bij begin ziekte, PIGD</a:t>
            </a:r>
          </a:p>
        </p:txBody>
      </p:sp>
    </p:spTree>
    <p:extLst>
      <p:ext uri="{BB962C8B-B14F-4D97-AF65-F5344CB8AC3E}">
        <p14:creationId xmlns:p14="http://schemas.microsoft.com/office/powerpoint/2010/main" val="4171564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104" name="Rectangle 8"/>
          <p:cNvSpPr>
            <a:spLocks noChangeArrowheads="1"/>
          </p:cNvSpPr>
          <p:nvPr userDrawn="1"/>
        </p:nvSpPr>
        <p:spPr bwMode="hidden">
          <a:xfrm>
            <a:off x="0" y="0"/>
            <a:ext cx="9144000" cy="1011238"/>
          </a:xfrm>
          <a:prstGeom prst="rect">
            <a:avLst/>
          </a:prstGeom>
          <a:solidFill>
            <a:schemeClr val="bg1"/>
          </a:solidFill>
          <a:ln w="9525">
            <a:noFill/>
            <a:miter lim="800000"/>
            <a:headEnd/>
            <a:tailEnd/>
          </a:ln>
          <a:effectLst/>
        </p:spPr>
        <p:txBody>
          <a:bodyPr wrap="none" anchor="ctr"/>
          <a:lstStyle/>
          <a:p>
            <a:endParaRPr lang="nl-NL"/>
          </a:p>
        </p:txBody>
      </p:sp>
      <p:sp>
        <p:nvSpPr>
          <p:cNvPr id="4098" name="Rectangle 2"/>
          <p:cNvSpPr>
            <a:spLocks noGrp="1" noChangeArrowheads="1"/>
          </p:cNvSpPr>
          <p:nvPr>
            <p:ph type="ctrTitle"/>
          </p:nvPr>
        </p:nvSpPr>
        <p:spPr>
          <a:xfrm>
            <a:off x="323850" y="2338388"/>
            <a:ext cx="8496300" cy="1219200"/>
          </a:xfrm>
        </p:spPr>
        <p:txBody>
          <a:bodyPr anchor="b"/>
          <a:lstStyle>
            <a:lvl1pPr algn="ctr">
              <a:defRPr sz="4000" b="1">
                <a:solidFill>
                  <a:schemeClr val="bg1"/>
                </a:solidFill>
              </a:defRPr>
            </a:lvl1pPr>
          </a:lstStyle>
          <a:p>
            <a:r>
              <a:rPr lang="nl-NL"/>
              <a:t>Klik om de stijl te bewerken</a:t>
            </a:r>
          </a:p>
        </p:txBody>
      </p:sp>
      <p:sp>
        <p:nvSpPr>
          <p:cNvPr id="4099" name="Rectangle 3"/>
          <p:cNvSpPr>
            <a:spLocks noGrp="1" noChangeArrowheads="1"/>
          </p:cNvSpPr>
          <p:nvPr>
            <p:ph type="subTitle" idx="1"/>
          </p:nvPr>
        </p:nvSpPr>
        <p:spPr>
          <a:xfrm>
            <a:off x="323850" y="3895725"/>
            <a:ext cx="8496300" cy="1079500"/>
          </a:xfrm>
        </p:spPr>
        <p:txBody>
          <a:bodyPr/>
          <a:lstStyle>
            <a:lvl1pPr marL="0" indent="0" algn="ctr">
              <a:buFontTx/>
              <a:buNone/>
              <a:defRPr sz="3200" i="1">
                <a:solidFill>
                  <a:schemeClr val="bg1"/>
                </a:solidFill>
              </a:defRPr>
            </a:lvl1pPr>
          </a:lstStyle>
          <a:p>
            <a:r>
              <a:rPr lang="nl-NL"/>
              <a:t>Klik om de ondertitelstijl van het model te bewerken</a:t>
            </a:r>
          </a:p>
        </p:txBody>
      </p:sp>
      <p:sp>
        <p:nvSpPr>
          <p:cNvPr id="4100" name="Rectangle 4"/>
          <p:cNvSpPr>
            <a:spLocks noGrp="1" noChangeArrowheads="1"/>
          </p:cNvSpPr>
          <p:nvPr>
            <p:ph type="dt" sz="half" idx="2"/>
          </p:nvPr>
        </p:nvSpPr>
        <p:spPr>
          <a:xfrm>
            <a:off x="323850" y="6602413"/>
            <a:ext cx="1439863" cy="184150"/>
          </a:xfrm>
        </p:spPr>
        <p:txBody>
          <a:bodyPr/>
          <a:lstStyle>
            <a:lvl1pPr>
              <a:defRPr/>
            </a:lvl1pPr>
          </a:lstStyle>
          <a:p>
            <a:endParaRPr lang="nl-NL"/>
          </a:p>
        </p:txBody>
      </p:sp>
      <p:sp>
        <p:nvSpPr>
          <p:cNvPr id="4101" name="Rectangle 5"/>
          <p:cNvSpPr>
            <a:spLocks noGrp="1" noChangeArrowheads="1"/>
          </p:cNvSpPr>
          <p:nvPr>
            <p:ph type="ftr" sz="quarter" idx="3"/>
          </p:nvPr>
        </p:nvSpPr>
        <p:spPr>
          <a:xfrm>
            <a:off x="2085975" y="6602413"/>
            <a:ext cx="4970463" cy="184150"/>
          </a:xfrm>
        </p:spPr>
        <p:txBody>
          <a:bodyPr/>
          <a:lstStyle>
            <a:lvl1pPr>
              <a:defRPr/>
            </a:lvl1pPr>
          </a:lstStyle>
          <a:p>
            <a:endParaRPr lang="nl-NL"/>
          </a:p>
        </p:txBody>
      </p:sp>
      <p:sp>
        <p:nvSpPr>
          <p:cNvPr id="4102" name="Rectangle 6"/>
          <p:cNvSpPr>
            <a:spLocks noGrp="1" noChangeArrowheads="1"/>
          </p:cNvSpPr>
          <p:nvPr>
            <p:ph type="sldNum" sz="quarter" idx="4"/>
          </p:nvPr>
        </p:nvSpPr>
        <p:spPr>
          <a:xfrm>
            <a:off x="7380288" y="6602413"/>
            <a:ext cx="1439862" cy="184150"/>
          </a:xfrm>
        </p:spPr>
        <p:txBody>
          <a:bodyPr/>
          <a:lstStyle>
            <a:lvl1pPr>
              <a:defRPr/>
            </a:lvl1pPr>
          </a:lstStyle>
          <a:p>
            <a:fld id="{11E985C6-90DF-4830-8DF8-37F0BB8B2CE2}" type="slidenum">
              <a:rPr lang="nl-NL"/>
              <a:pPr/>
              <a:t>‹nr.›</a:t>
            </a:fld>
            <a:endParaRPr lang="nl-NL"/>
          </a:p>
        </p:txBody>
      </p:sp>
      <p:pic>
        <p:nvPicPr>
          <p:cNvPr id="4106" name="Picture 10" descr="P:\Jeroen Bosch Ziekenhuis\PowerPoint\_Internal\Images\JBZ_Small_C.gif"/>
          <p:cNvPicPr>
            <a:picLocks noChangeAspect="1" noChangeArrowheads="1"/>
          </p:cNvPicPr>
          <p:nvPr userDrawn="1"/>
        </p:nvPicPr>
        <p:blipFill>
          <a:blip r:embed="rId2" cstate="print"/>
          <a:srcRect/>
          <a:stretch>
            <a:fillRect/>
          </a:stretch>
        </p:blipFill>
        <p:spPr bwMode="auto">
          <a:xfrm>
            <a:off x="6607175" y="319088"/>
            <a:ext cx="2212975" cy="3905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0B9CA04-BEE0-4053-9685-2048860ECC16}"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96075" y="198438"/>
            <a:ext cx="2124075" cy="60134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23850" y="198438"/>
            <a:ext cx="6219825" cy="6013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33900BB-837E-4AD1-84EB-A35343B814CC}"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450047F4-3B87-4AB4-8D24-AD6363521536}"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CD59881-5637-4C31-B6D5-1BA678C6D315}"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23850" y="1482725"/>
            <a:ext cx="4171950"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482725"/>
            <a:ext cx="4171950"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4B106FCD-52BC-4B4F-ACEB-A3E7004E6C56}"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232C06ED-BB2D-451B-B1C6-2017173C0D76}"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BA853665-8CDA-4158-8B74-B2040449DB3B}"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F89387A1-F5C2-4EDF-B6A3-3FBD9646E4B2}"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F6F26B4-A215-499A-9F27-768FF7FF627F}"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F508C7B5-BF07-47A2-AE3F-EF30B998C684}"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98438"/>
            <a:ext cx="6076950" cy="974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323850" y="1482725"/>
            <a:ext cx="8496300" cy="47291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39" name="Rectangle 15"/>
          <p:cNvSpPr>
            <a:spLocks noChangeArrowheads="1"/>
          </p:cNvSpPr>
          <p:nvPr/>
        </p:nvSpPr>
        <p:spPr bwMode="hidden">
          <a:xfrm>
            <a:off x="0" y="6534150"/>
            <a:ext cx="9144000" cy="323850"/>
          </a:xfrm>
          <a:prstGeom prst="rect">
            <a:avLst/>
          </a:prstGeom>
          <a:solidFill>
            <a:schemeClr val="accent1"/>
          </a:solidFill>
          <a:ln w="9525">
            <a:noFill/>
            <a:miter lim="800000"/>
            <a:headEnd/>
            <a:tailEnd/>
          </a:ln>
          <a:effectLst/>
        </p:spPr>
        <p:txBody>
          <a:bodyPr wrap="none" anchor="ctr"/>
          <a:lstStyle/>
          <a:p>
            <a:endParaRPr lang="nl-NL"/>
          </a:p>
        </p:txBody>
      </p:sp>
      <p:sp>
        <p:nvSpPr>
          <p:cNvPr id="1028" name="Rectangle 4"/>
          <p:cNvSpPr>
            <a:spLocks noGrp="1" noChangeArrowheads="1"/>
          </p:cNvSpPr>
          <p:nvPr>
            <p:ph type="dt" sz="half" idx="2"/>
          </p:nvPr>
        </p:nvSpPr>
        <p:spPr bwMode="auto">
          <a:xfrm>
            <a:off x="323850" y="6602413"/>
            <a:ext cx="1439863"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chemeClr val="bg1"/>
                </a:solidFill>
              </a:defRPr>
            </a:lvl1pPr>
          </a:lstStyle>
          <a:p>
            <a:endParaRPr lang="nl-NL"/>
          </a:p>
        </p:txBody>
      </p:sp>
      <p:sp>
        <p:nvSpPr>
          <p:cNvPr id="1029" name="Rectangle 5"/>
          <p:cNvSpPr>
            <a:spLocks noGrp="1" noChangeArrowheads="1"/>
          </p:cNvSpPr>
          <p:nvPr>
            <p:ph type="ftr" sz="quarter" idx="3"/>
          </p:nvPr>
        </p:nvSpPr>
        <p:spPr bwMode="auto">
          <a:xfrm>
            <a:off x="2085975" y="6602413"/>
            <a:ext cx="4970463"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a:solidFill>
                  <a:schemeClr val="bg1"/>
                </a:solidFill>
              </a:defRPr>
            </a:lvl1pPr>
          </a:lstStyle>
          <a:p>
            <a:endParaRPr lang="nl-NL"/>
          </a:p>
        </p:txBody>
      </p:sp>
      <p:sp>
        <p:nvSpPr>
          <p:cNvPr id="1030" name="Rectangle 6"/>
          <p:cNvSpPr>
            <a:spLocks noGrp="1" noChangeArrowheads="1"/>
          </p:cNvSpPr>
          <p:nvPr>
            <p:ph type="sldNum" sz="quarter" idx="4"/>
          </p:nvPr>
        </p:nvSpPr>
        <p:spPr bwMode="auto">
          <a:xfrm>
            <a:off x="7380288" y="6602413"/>
            <a:ext cx="1439862" cy="1825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a:solidFill>
                  <a:schemeClr val="bg1"/>
                </a:solidFill>
              </a:defRPr>
            </a:lvl1pPr>
          </a:lstStyle>
          <a:p>
            <a:fld id="{3851D414-B738-4524-8A41-DE7583218B20}" type="slidenum">
              <a:rPr lang="nl-NL"/>
              <a:pPr/>
              <a:t>‹nr.›</a:t>
            </a:fld>
            <a:endParaRPr lang="nl-NL"/>
          </a:p>
        </p:txBody>
      </p:sp>
      <p:pic>
        <p:nvPicPr>
          <p:cNvPr id="1041" name="Picture 17" descr="P:\Jeroen Bosch Ziekenhuis\PowerPoint\_Internal\Images\JBZ_Small_C.gif"/>
          <p:cNvPicPr>
            <a:picLocks noChangeAspect="1" noChangeArrowheads="1"/>
          </p:cNvPicPr>
          <p:nvPr/>
        </p:nvPicPr>
        <p:blipFill>
          <a:blip r:embed="rId13" cstate="print"/>
          <a:srcRect/>
          <a:stretch>
            <a:fillRect/>
          </a:stretch>
        </p:blipFill>
        <p:spPr bwMode="auto">
          <a:xfrm>
            <a:off x="6607175" y="319088"/>
            <a:ext cx="2212975" cy="3905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23850" indent="-323850"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647700" indent="-323850" algn="l" rtl="0" eaLnBrk="1" fontAlgn="base" hangingPunct="1">
        <a:spcBef>
          <a:spcPct val="20000"/>
        </a:spcBef>
        <a:spcAft>
          <a:spcPct val="0"/>
        </a:spcAft>
        <a:buClr>
          <a:schemeClr val="bg2"/>
        </a:buClr>
        <a:buChar char="-"/>
        <a:defRPr sz="2000">
          <a:solidFill>
            <a:schemeClr val="tx1"/>
          </a:solidFill>
          <a:latin typeface="+mn-lt"/>
        </a:defRPr>
      </a:lvl2pPr>
      <a:lvl3pPr marL="971550" indent="-323850" algn="l" rtl="0" eaLnBrk="1" fontAlgn="base" hangingPunct="1">
        <a:spcBef>
          <a:spcPct val="20000"/>
        </a:spcBef>
        <a:spcAft>
          <a:spcPct val="0"/>
        </a:spcAft>
        <a:buClr>
          <a:schemeClr val="bg2"/>
        </a:buClr>
        <a:buChar char="•"/>
        <a:defRPr sz="2000">
          <a:solidFill>
            <a:schemeClr val="tx1"/>
          </a:solidFill>
          <a:latin typeface="+mn-lt"/>
        </a:defRPr>
      </a:lvl3pPr>
      <a:lvl4pPr marL="1295400" indent="-323850" algn="l" rtl="0" eaLnBrk="1" fontAlgn="base" hangingPunct="1">
        <a:spcBef>
          <a:spcPct val="20000"/>
        </a:spcBef>
        <a:spcAft>
          <a:spcPct val="0"/>
        </a:spcAft>
        <a:buClr>
          <a:schemeClr val="bg2"/>
        </a:buClr>
        <a:buChar char="-"/>
        <a:defRPr sz="2000">
          <a:solidFill>
            <a:schemeClr val="tx1"/>
          </a:solidFill>
          <a:latin typeface="+mn-lt"/>
        </a:defRPr>
      </a:lvl4pPr>
      <a:lvl5pPr marL="1619250" indent="-323850" algn="l" rtl="0" eaLnBrk="1" fontAlgn="base" hangingPunct="1">
        <a:spcBef>
          <a:spcPct val="20000"/>
        </a:spcBef>
        <a:spcAft>
          <a:spcPct val="0"/>
        </a:spcAft>
        <a:buClr>
          <a:schemeClr val="bg2"/>
        </a:buClr>
        <a:buChar char="•"/>
        <a:defRPr sz="2000">
          <a:solidFill>
            <a:schemeClr val="tx1"/>
          </a:solidFill>
          <a:latin typeface="+mn-lt"/>
        </a:defRPr>
      </a:lvl5pPr>
      <a:lvl6pPr marL="2076450" indent="-323850" algn="l" rtl="0" eaLnBrk="1" fontAlgn="base" hangingPunct="1">
        <a:spcBef>
          <a:spcPct val="20000"/>
        </a:spcBef>
        <a:spcAft>
          <a:spcPct val="0"/>
        </a:spcAft>
        <a:buClr>
          <a:schemeClr val="bg2"/>
        </a:buClr>
        <a:buChar char="•"/>
        <a:defRPr sz="2000">
          <a:solidFill>
            <a:schemeClr val="tx1"/>
          </a:solidFill>
          <a:latin typeface="+mn-lt"/>
        </a:defRPr>
      </a:lvl6pPr>
      <a:lvl7pPr marL="2533650" indent="-323850" algn="l" rtl="0" eaLnBrk="1" fontAlgn="base" hangingPunct="1">
        <a:spcBef>
          <a:spcPct val="20000"/>
        </a:spcBef>
        <a:spcAft>
          <a:spcPct val="0"/>
        </a:spcAft>
        <a:buClr>
          <a:schemeClr val="bg2"/>
        </a:buClr>
        <a:buChar char="•"/>
        <a:defRPr sz="2000">
          <a:solidFill>
            <a:schemeClr val="tx1"/>
          </a:solidFill>
          <a:latin typeface="+mn-lt"/>
        </a:defRPr>
      </a:lvl7pPr>
      <a:lvl8pPr marL="2990850" indent="-323850" algn="l" rtl="0" eaLnBrk="1" fontAlgn="base" hangingPunct="1">
        <a:spcBef>
          <a:spcPct val="20000"/>
        </a:spcBef>
        <a:spcAft>
          <a:spcPct val="0"/>
        </a:spcAft>
        <a:buClr>
          <a:schemeClr val="bg2"/>
        </a:buClr>
        <a:buChar char="•"/>
        <a:defRPr sz="2000">
          <a:solidFill>
            <a:schemeClr val="tx1"/>
          </a:solidFill>
          <a:latin typeface="+mn-lt"/>
        </a:defRPr>
      </a:lvl8pPr>
      <a:lvl9pPr marL="3448050" indent="-32385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P:\Jeroen Bosch Ziekenhuis\PowerPoint\_Internal\Images\Welcome_Cropped.jpg"/>
          <p:cNvPicPr>
            <a:picLocks noChangeAspect="1" noChangeArrowheads="1"/>
          </p:cNvPicPr>
          <p:nvPr/>
        </p:nvPicPr>
        <p:blipFill>
          <a:blip r:embed="rId2" cstate="print"/>
          <a:srcRect/>
          <a:stretch>
            <a:fillRect/>
          </a:stretch>
        </p:blipFill>
        <p:spPr bwMode="auto">
          <a:xfrm>
            <a:off x="0" y="3429000"/>
            <a:ext cx="9144000" cy="3429000"/>
          </a:xfrm>
          <a:prstGeom prst="rect">
            <a:avLst/>
          </a:prstGeom>
          <a:noFill/>
        </p:spPr>
      </p:pic>
      <p:pic>
        <p:nvPicPr>
          <p:cNvPr id="3079" name="Picture 7" descr="P:\Jeroen Bosch Ziekenhuis\PowerPoint\_Internal\Images\JBZ_Large_C.gif"/>
          <p:cNvPicPr>
            <a:picLocks noChangeAspect="1" noChangeArrowheads="1"/>
          </p:cNvPicPr>
          <p:nvPr/>
        </p:nvPicPr>
        <p:blipFill>
          <a:blip r:embed="rId3" cstate="print"/>
          <a:srcRect/>
          <a:stretch>
            <a:fillRect/>
          </a:stretch>
        </p:blipFill>
        <p:spPr bwMode="auto">
          <a:xfrm>
            <a:off x="1420813" y="1154113"/>
            <a:ext cx="6297612" cy="11160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7E1E6-FFCB-4CCB-8167-75621429A47B}"/>
              </a:ext>
            </a:extLst>
          </p:cNvPr>
          <p:cNvSpPr>
            <a:spLocks noGrp="1"/>
          </p:cNvSpPr>
          <p:nvPr>
            <p:ph type="title"/>
          </p:nvPr>
        </p:nvSpPr>
        <p:spPr/>
        <p:txBody>
          <a:bodyPr/>
          <a:lstStyle/>
          <a:p>
            <a:r>
              <a:rPr lang="nl-NL" dirty="0"/>
              <a:t>Ommetjes door het </a:t>
            </a:r>
            <a:r>
              <a:rPr lang="nl-NL" dirty="0" err="1"/>
              <a:t>parkinsonbrein</a:t>
            </a:r>
            <a:r>
              <a:rPr lang="nl-NL" dirty="0"/>
              <a:t>	Marina </a:t>
            </a:r>
            <a:r>
              <a:rPr lang="nl-NL" dirty="0" err="1"/>
              <a:t>Noordegraaf</a:t>
            </a:r>
            <a:endParaRPr lang="nl-NL" dirty="0"/>
          </a:p>
        </p:txBody>
      </p:sp>
      <p:sp>
        <p:nvSpPr>
          <p:cNvPr id="3" name="Tijdelijke aanduiding voor inhoud 2">
            <a:extLst>
              <a:ext uri="{FF2B5EF4-FFF2-40B4-BE49-F238E27FC236}">
                <a16:creationId xmlns:a16="http://schemas.microsoft.com/office/drawing/2014/main" id="{9E9EC277-DA5F-4235-87D1-F9B1A2DC3022}"/>
              </a:ext>
            </a:extLst>
          </p:cNvPr>
          <p:cNvSpPr>
            <a:spLocks noGrp="1"/>
          </p:cNvSpPr>
          <p:nvPr>
            <p:ph idx="1"/>
          </p:nvPr>
        </p:nvSpPr>
        <p:spPr/>
        <p:txBody>
          <a:bodyPr/>
          <a:lstStyle/>
          <a:p>
            <a:pPr algn="ctr"/>
            <a:r>
              <a:rPr lang="nl-NL" dirty="0"/>
              <a:t>Boek waarmee je denkobstakels kunt leren herkennen, bespreken en – waar mogelijk - omzeilen</a:t>
            </a:r>
          </a:p>
        </p:txBody>
      </p:sp>
      <p:pic>
        <p:nvPicPr>
          <p:cNvPr id="4" name="Afbeelding 3">
            <a:extLst>
              <a:ext uri="{FF2B5EF4-FFF2-40B4-BE49-F238E27FC236}">
                <a16:creationId xmlns:a16="http://schemas.microsoft.com/office/drawing/2014/main" id="{12D1268F-5870-4E8C-9E3D-9E12C52E9CCB}"/>
              </a:ext>
            </a:extLst>
          </p:cNvPr>
          <p:cNvPicPr>
            <a:picLocks noChangeAspect="1"/>
          </p:cNvPicPr>
          <p:nvPr/>
        </p:nvPicPr>
        <p:blipFill>
          <a:blip r:embed="rId2"/>
          <a:stretch>
            <a:fillRect/>
          </a:stretch>
        </p:blipFill>
        <p:spPr>
          <a:xfrm>
            <a:off x="2824162" y="2112332"/>
            <a:ext cx="4052094" cy="3820230"/>
          </a:xfrm>
          <a:prstGeom prst="rect">
            <a:avLst/>
          </a:prstGeom>
        </p:spPr>
      </p:pic>
    </p:spTree>
    <p:extLst>
      <p:ext uri="{BB962C8B-B14F-4D97-AF65-F5344CB8AC3E}">
        <p14:creationId xmlns:p14="http://schemas.microsoft.com/office/powerpoint/2010/main" val="392620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1BE74-F69B-4D0D-9879-C87B3ECA3763}"/>
              </a:ext>
            </a:extLst>
          </p:cNvPr>
          <p:cNvSpPr>
            <a:spLocks noGrp="1"/>
          </p:cNvSpPr>
          <p:nvPr>
            <p:ph type="title"/>
          </p:nvPr>
        </p:nvSpPr>
        <p:spPr/>
        <p:txBody>
          <a:bodyPr/>
          <a:lstStyle/>
          <a:p>
            <a:pPr algn="ctr"/>
            <a:endParaRPr lang="nl-NL" dirty="0"/>
          </a:p>
        </p:txBody>
      </p:sp>
      <p:pic>
        <p:nvPicPr>
          <p:cNvPr id="4" name="Tijdelijke aanduiding voor inhoud 3">
            <a:extLst>
              <a:ext uri="{FF2B5EF4-FFF2-40B4-BE49-F238E27FC236}">
                <a16:creationId xmlns:a16="http://schemas.microsoft.com/office/drawing/2014/main" id="{EC02F9F7-470E-457D-9FA8-33DFE3AB4115}"/>
              </a:ext>
            </a:extLst>
          </p:cNvPr>
          <p:cNvPicPr>
            <a:picLocks noGrp="1" noChangeAspect="1"/>
          </p:cNvPicPr>
          <p:nvPr>
            <p:ph idx="1"/>
          </p:nvPr>
        </p:nvPicPr>
        <p:blipFill>
          <a:blip r:embed="rId2"/>
          <a:stretch>
            <a:fillRect/>
          </a:stretch>
        </p:blipFill>
        <p:spPr>
          <a:xfrm>
            <a:off x="611560" y="908720"/>
            <a:ext cx="7146880" cy="5375175"/>
          </a:xfrm>
          <a:prstGeom prst="rect">
            <a:avLst/>
          </a:prstGeom>
        </p:spPr>
      </p:pic>
    </p:spTree>
    <p:extLst>
      <p:ext uri="{BB962C8B-B14F-4D97-AF65-F5344CB8AC3E}">
        <p14:creationId xmlns:p14="http://schemas.microsoft.com/office/powerpoint/2010/main" val="251900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25DE0-0294-4703-8590-67BE721C148A}"/>
              </a:ext>
            </a:extLst>
          </p:cNvPr>
          <p:cNvSpPr>
            <a:spLocks noGrp="1"/>
          </p:cNvSpPr>
          <p:nvPr>
            <p:ph type="title"/>
          </p:nvPr>
        </p:nvSpPr>
        <p:spPr/>
        <p:txBody>
          <a:bodyPr/>
          <a:lstStyle/>
          <a:p>
            <a:r>
              <a:rPr lang="nl-NL" dirty="0"/>
              <a:t>Hoe ga je er mee om</a:t>
            </a:r>
          </a:p>
        </p:txBody>
      </p:sp>
      <p:sp>
        <p:nvSpPr>
          <p:cNvPr id="3" name="Tijdelijke aanduiding voor inhoud 2">
            <a:extLst>
              <a:ext uri="{FF2B5EF4-FFF2-40B4-BE49-F238E27FC236}">
                <a16:creationId xmlns:a16="http://schemas.microsoft.com/office/drawing/2014/main" id="{BB77CE0C-6E42-4F02-93EB-9033AAB5176E}"/>
              </a:ext>
            </a:extLst>
          </p:cNvPr>
          <p:cNvSpPr>
            <a:spLocks noGrp="1"/>
          </p:cNvSpPr>
          <p:nvPr>
            <p:ph idx="1"/>
          </p:nvPr>
        </p:nvSpPr>
        <p:spPr/>
        <p:txBody>
          <a:bodyPr/>
          <a:lstStyle/>
          <a:p>
            <a:r>
              <a:rPr lang="nl-NL" dirty="0"/>
              <a:t>Een ding tegelijk</a:t>
            </a:r>
          </a:p>
          <a:p>
            <a:r>
              <a:rPr lang="nl-NL" dirty="0"/>
              <a:t>Niet praten tijdens activiteit</a:t>
            </a:r>
          </a:p>
          <a:p>
            <a:r>
              <a:rPr lang="nl-NL" dirty="0"/>
              <a:t>Rustige omgeving</a:t>
            </a:r>
          </a:p>
          <a:p>
            <a:r>
              <a:rPr lang="nl-NL" dirty="0"/>
              <a:t>Neem de tijd</a:t>
            </a:r>
          </a:p>
        </p:txBody>
      </p:sp>
      <p:pic>
        <p:nvPicPr>
          <p:cNvPr id="4" name="Tijdelijke aanduiding voor inhoud 3">
            <a:extLst>
              <a:ext uri="{FF2B5EF4-FFF2-40B4-BE49-F238E27FC236}">
                <a16:creationId xmlns:a16="http://schemas.microsoft.com/office/drawing/2014/main" id="{B954FD29-D158-48F3-B597-BC97EE425232}"/>
              </a:ext>
            </a:extLst>
          </p:cNvPr>
          <p:cNvPicPr>
            <a:picLocks noChangeAspect="1"/>
          </p:cNvPicPr>
          <p:nvPr/>
        </p:nvPicPr>
        <p:blipFill>
          <a:blip r:embed="rId2"/>
          <a:stretch>
            <a:fillRect/>
          </a:stretch>
        </p:blipFill>
        <p:spPr bwMode="auto">
          <a:xfrm>
            <a:off x="2915816" y="2564904"/>
            <a:ext cx="5442213" cy="3286944"/>
          </a:xfrm>
          <a:prstGeom prst="rect">
            <a:avLst/>
          </a:prstGeom>
          <a:noFill/>
          <a:ln w="9525">
            <a:noFill/>
            <a:miter lim="800000"/>
            <a:headEnd/>
            <a:tailEnd/>
          </a:ln>
          <a:effectLst/>
        </p:spPr>
      </p:pic>
    </p:spTree>
    <p:extLst>
      <p:ext uri="{BB962C8B-B14F-4D97-AF65-F5344CB8AC3E}">
        <p14:creationId xmlns:p14="http://schemas.microsoft.com/office/powerpoint/2010/main" val="183313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1479E-4427-48C1-9BD0-363EBAB6CCDA}"/>
              </a:ext>
            </a:extLst>
          </p:cNvPr>
          <p:cNvSpPr>
            <a:spLocks noGrp="1"/>
          </p:cNvSpPr>
          <p:nvPr>
            <p:ph type="title"/>
          </p:nvPr>
        </p:nvSpPr>
        <p:spPr/>
        <p:txBody>
          <a:bodyPr/>
          <a:lstStyle/>
          <a:p>
            <a:r>
              <a:rPr lang="nl-NL" dirty="0"/>
              <a:t>Gebruiksaanwijzing uitdelen</a:t>
            </a:r>
          </a:p>
        </p:txBody>
      </p:sp>
      <p:sp>
        <p:nvSpPr>
          <p:cNvPr id="3" name="Tijdelijke aanduiding voor inhoud 2">
            <a:extLst>
              <a:ext uri="{FF2B5EF4-FFF2-40B4-BE49-F238E27FC236}">
                <a16:creationId xmlns:a16="http://schemas.microsoft.com/office/drawing/2014/main" id="{F2ADAEEC-E524-4D26-95D3-F541E3E2D6A2}"/>
              </a:ext>
            </a:extLst>
          </p:cNvPr>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a:t>
            </a:r>
          </a:p>
        </p:txBody>
      </p:sp>
      <p:pic>
        <p:nvPicPr>
          <p:cNvPr id="4" name="Afbeelding 3">
            <a:extLst>
              <a:ext uri="{FF2B5EF4-FFF2-40B4-BE49-F238E27FC236}">
                <a16:creationId xmlns:a16="http://schemas.microsoft.com/office/drawing/2014/main" id="{617F51E7-B19B-4F2F-9C92-2227F15B7FBB}"/>
              </a:ext>
            </a:extLst>
          </p:cNvPr>
          <p:cNvPicPr>
            <a:picLocks noChangeAspect="1"/>
          </p:cNvPicPr>
          <p:nvPr/>
        </p:nvPicPr>
        <p:blipFill>
          <a:blip r:embed="rId3"/>
          <a:stretch>
            <a:fillRect/>
          </a:stretch>
        </p:blipFill>
        <p:spPr>
          <a:xfrm>
            <a:off x="14885" y="2206924"/>
            <a:ext cx="9067033" cy="3168351"/>
          </a:xfrm>
          <a:prstGeom prst="rect">
            <a:avLst/>
          </a:prstGeom>
        </p:spPr>
      </p:pic>
    </p:spTree>
    <p:extLst>
      <p:ext uri="{BB962C8B-B14F-4D97-AF65-F5344CB8AC3E}">
        <p14:creationId xmlns:p14="http://schemas.microsoft.com/office/powerpoint/2010/main" val="126371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5655E-8716-46AD-AAF1-B95E8A366988}"/>
              </a:ext>
            </a:extLst>
          </p:cNvPr>
          <p:cNvSpPr>
            <a:spLocks noGrp="1"/>
          </p:cNvSpPr>
          <p:nvPr>
            <p:ph type="title"/>
          </p:nvPr>
        </p:nvSpPr>
        <p:spPr/>
        <p:txBody>
          <a:bodyPr/>
          <a:lstStyle/>
          <a:p>
            <a:r>
              <a:rPr lang="nl-NL" dirty="0"/>
              <a:t>Dementie bij Parkinson</a:t>
            </a:r>
          </a:p>
        </p:txBody>
      </p:sp>
      <p:sp>
        <p:nvSpPr>
          <p:cNvPr id="3" name="Tijdelijke aanduiding voor inhoud 2">
            <a:extLst>
              <a:ext uri="{FF2B5EF4-FFF2-40B4-BE49-F238E27FC236}">
                <a16:creationId xmlns:a16="http://schemas.microsoft.com/office/drawing/2014/main" id="{DB5FBE84-E860-4F04-8103-4ADA51835EAB}"/>
              </a:ext>
            </a:extLst>
          </p:cNvPr>
          <p:cNvSpPr>
            <a:spLocks noGrp="1"/>
          </p:cNvSpPr>
          <p:nvPr>
            <p:ph idx="1"/>
          </p:nvPr>
        </p:nvSpPr>
        <p:spPr/>
        <p:txBody>
          <a:bodyPr/>
          <a:lstStyle/>
          <a:p>
            <a:r>
              <a:rPr lang="nl-NL" dirty="0"/>
              <a:t>Wanneer spreek je van dementie?</a:t>
            </a:r>
          </a:p>
          <a:p>
            <a:pPr marL="323850" lvl="1" indent="0">
              <a:buNone/>
            </a:pPr>
            <a:r>
              <a:rPr lang="nl-NL" dirty="0"/>
              <a:t>Als cognitieve of gedragsmatige symptomen: </a:t>
            </a:r>
          </a:p>
          <a:p>
            <a:pPr lvl="1"/>
            <a:r>
              <a:rPr lang="nl-NL" dirty="0"/>
              <a:t>interfereren met dagelijks functioneren</a:t>
            </a:r>
          </a:p>
          <a:p>
            <a:pPr lvl="1"/>
            <a:r>
              <a:rPr lang="nl-NL" dirty="0"/>
              <a:t>duidelijk zijn afgenomen </a:t>
            </a:r>
            <a:r>
              <a:rPr lang="nl-NL" dirty="0" err="1"/>
              <a:t>tov</a:t>
            </a:r>
            <a:r>
              <a:rPr lang="nl-NL" dirty="0"/>
              <a:t> eerder niveau van functioneren</a:t>
            </a:r>
          </a:p>
          <a:p>
            <a:pPr lvl="1"/>
            <a:r>
              <a:rPr lang="nl-NL" dirty="0"/>
              <a:t>niet verklaard worden door delier of depressie</a:t>
            </a:r>
          </a:p>
          <a:p>
            <a:pPr lvl="1"/>
            <a:r>
              <a:rPr lang="nl-NL" dirty="0"/>
              <a:t>Gediagnosticeerd zijn </a:t>
            </a:r>
            <a:r>
              <a:rPr lang="nl-NL" dirty="0" err="1"/>
              <a:t>obv</a:t>
            </a:r>
            <a:r>
              <a:rPr lang="nl-NL" dirty="0"/>
              <a:t> anamnese en hetero-anamnese en objectieve cognitieve beoordeling</a:t>
            </a:r>
          </a:p>
          <a:p>
            <a:pPr marL="323850" lvl="1" indent="0">
              <a:buNone/>
            </a:pPr>
            <a:endParaRPr lang="nl-NL" dirty="0"/>
          </a:p>
          <a:p>
            <a:r>
              <a:rPr lang="nl-NL" dirty="0"/>
              <a:t>Behandeling</a:t>
            </a:r>
          </a:p>
          <a:p>
            <a:pPr lvl="1"/>
            <a:r>
              <a:rPr lang="nl-NL" dirty="0"/>
              <a:t>Case manager dementie</a:t>
            </a:r>
          </a:p>
          <a:p>
            <a:pPr lvl="1"/>
            <a:r>
              <a:rPr lang="nl-NL" dirty="0" err="1"/>
              <a:t>Cholinesterase</a:t>
            </a:r>
            <a:r>
              <a:rPr lang="nl-NL" dirty="0"/>
              <a:t> remmers (zoals </a:t>
            </a:r>
            <a:r>
              <a:rPr lang="nl-NL" dirty="0" err="1"/>
              <a:t>rivastigmine</a:t>
            </a:r>
            <a:r>
              <a:rPr lang="nl-NL" dirty="0"/>
              <a:t>)</a:t>
            </a:r>
          </a:p>
        </p:txBody>
      </p:sp>
    </p:spTree>
    <p:extLst>
      <p:ext uri="{BB962C8B-B14F-4D97-AF65-F5344CB8AC3E}">
        <p14:creationId xmlns:p14="http://schemas.microsoft.com/office/powerpoint/2010/main" val="153408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47675-BDAB-47FC-BF98-B6D25C1065DA}"/>
              </a:ext>
            </a:extLst>
          </p:cNvPr>
          <p:cNvSpPr>
            <a:spLocks noGrp="1"/>
          </p:cNvSpPr>
          <p:nvPr>
            <p:ph type="title"/>
          </p:nvPr>
        </p:nvSpPr>
        <p:spPr/>
        <p:txBody>
          <a:bodyPr/>
          <a:lstStyle/>
          <a:p>
            <a:r>
              <a:rPr lang="nl-NL" dirty="0"/>
              <a:t>Dementie bij Parkinson</a:t>
            </a:r>
          </a:p>
        </p:txBody>
      </p:sp>
      <p:pic>
        <p:nvPicPr>
          <p:cNvPr id="4" name="Tijdelijke aanduiding voor inhoud 3">
            <a:extLst>
              <a:ext uri="{FF2B5EF4-FFF2-40B4-BE49-F238E27FC236}">
                <a16:creationId xmlns:a16="http://schemas.microsoft.com/office/drawing/2014/main" id="{42C90A27-3300-4C4C-811C-6D75B8F31637}"/>
              </a:ext>
            </a:extLst>
          </p:cNvPr>
          <p:cNvPicPr>
            <a:picLocks noGrp="1" noChangeAspect="1"/>
          </p:cNvPicPr>
          <p:nvPr>
            <p:ph idx="1"/>
          </p:nvPr>
        </p:nvPicPr>
        <p:blipFill>
          <a:blip r:embed="rId2"/>
          <a:stretch>
            <a:fillRect/>
          </a:stretch>
        </p:blipFill>
        <p:spPr>
          <a:xfrm>
            <a:off x="854743" y="1628800"/>
            <a:ext cx="7626090" cy="3960440"/>
          </a:xfrm>
          <a:prstGeom prst="rect">
            <a:avLst/>
          </a:prstGeom>
        </p:spPr>
      </p:pic>
    </p:spTree>
    <p:extLst>
      <p:ext uri="{BB962C8B-B14F-4D97-AF65-F5344CB8AC3E}">
        <p14:creationId xmlns:p14="http://schemas.microsoft.com/office/powerpoint/2010/main" val="172560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84210-382A-4AB3-9B20-5C8CC94BFA76}"/>
              </a:ext>
            </a:extLst>
          </p:cNvPr>
          <p:cNvSpPr>
            <a:spLocks noGrp="1"/>
          </p:cNvSpPr>
          <p:nvPr>
            <p:ph type="title"/>
          </p:nvPr>
        </p:nvSpPr>
        <p:spPr/>
        <p:txBody>
          <a:bodyPr/>
          <a:lstStyle/>
          <a:p>
            <a:r>
              <a:rPr lang="nl-NL" dirty="0"/>
              <a:t>Hallucinaties</a:t>
            </a:r>
          </a:p>
        </p:txBody>
      </p:sp>
      <p:pic>
        <p:nvPicPr>
          <p:cNvPr id="4" name="Tijdelijke aanduiding voor inhoud 3">
            <a:extLst>
              <a:ext uri="{FF2B5EF4-FFF2-40B4-BE49-F238E27FC236}">
                <a16:creationId xmlns:a16="http://schemas.microsoft.com/office/drawing/2014/main" id="{A29D86D4-6328-4EC9-8148-BF22B34DB11C}"/>
              </a:ext>
            </a:extLst>
          </p:cNvPr>
          <p:cNvPicPr>
            <a:picLocks noGrp="1" noChangeAspect="1"/>
          </p:cNvPicPr>
          <p:nvPr>
            <p:ph idx="1"/>
          </p:nvPr>
        </p:nvPicPr>
        <p:blipFill>
          <a:blip r:embed="rId2"/>
          <a:stretch>
            <a:fillRect/>
          </a:stretch>
        </p:blipFill>
        <p:spPr>
          <a:xfrm>
            <a:off x="1187624" y="1268760"/>
            <a:ext cx="6574690" cy="4729163"/>
          </a:xfrm>
          <a:prstGeom prst="rect">
            <a:avLst/>
          </a:prstGeom>
        </p:spPr>
      </p:pic>
      <p:sp>
        <p:nvSpPr>
          <p:cNvPr id="3" name="Tekstvak 2">
            <a:extLst>
              <a:ext uri="{FF2B5EF4-FFF2-40B4-BE49-F238E27FC236}">
                <a16:creationId xmlns:a16="http://schemas.microsoft.com/office/drawing/2014/main" id="{F3481E9A-B4B7-478E-AD2F-843F40E4C4FC}"/>
              </a:ext>
            </a:extLst>
          </p:cNvPr>
          <p:cNvSpPr txBox="1"/>
          <p:nvPr/>
        </p:nvSpPr>
        <p:spPr>
          <a:xfrm>
            <a:off x="1879995" y="5997923"/>
            <a:ext cx="7128792" cy="276999"/>
          </a:xfrm>
          <a:prstGeom prst="rect">
            <a:avLst/>
          </a:prstGeom>
          <a:noFill/>
        </p:spPr>
        <p:txBody>
          <a:bodyPr wrap="square" rtlCol="0">
            <a:spAutoFit/>
          </a:bodyPr>
          <a:lstStyle/>
          <a:p>
            <a:r>
              <a:rPr lang="nl-NL" sz="1200" dirty="0"/>
              <a:t>*parkinsonmentaal.nl/hallucinaties</a:t>
            </a:r>
          </a:p>
        </p:txBody>
      </p:sp>
    </p:spTree>
    <p:extLst>
      <p:ext uri="{BB962C8B-B14F-4D97-AF65-F5344CB8AC3E}">
        <p14:creationId xmlns:p14="http://schemas.microsoft.com/office/powerpoint/2010/main" val="271528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2FDF6-F7A0-4AF9-B9F7-BCABAF09DBC4}"/>
              </a:ext>
            </a:extLst>
          </p:cNvPr>
          <p:cNvSpPr>
            <a:spLocks noGrp="1"/>
          </p:cNvSpPr>
          <p:nvPr>
            <p:ph type="title"/>
          </p:nvPr>
        </p:nvSpPr>
        <p:spPr/>
        <p:txBody>
          <a:bodyPr/>
          <a:lstStyle/>
          <a:p>
            <a:r>
              <a:rPr lang="nl-NL" dirty="0"/>
              <a:t>Hallucinaties</a:t>
            </a:r>
          </a:p>
        </p:txBody>
      </p:sp>
      <p:sp>
        <p:nvSpPr>
          <p:cNvPr id="3" name="Tijdelijke aanduiding voor inhoud 2">
            <a:extLst>
              <a:ext uri="{FF2B5EF4-FFF2-40B4-BE49-F238E27FC236}">
                <a16:creationId xmlns:a16="http://schemas.microsoft.com/office/drawing/2014/main" id="{BF4FA671-37DE-4684-8B48-AB67D54F65B4}"/>
              </a:ext>
            </a:extLst>
          </p:cNvPr>
          <p:cNvSpPr>
            <a:spLocks noGrp="1"/>
          </p:cNvSpPr>
          <p:nvPr>
            <p:ph idx="1"/>
          </p:nvPr>
        </p:nvSpPr>
        <p:spPr/>
        <p:txBody>
          <a:bodyPr/>
          <a:lstStyle/>
          <a:p>
            <a:r>
              <a:rPr lang="nl-NL" dirty="0"/>
              <a:t>Hallucinatie = waarnemingsstoornis</a:t>
            </a:r>
          </a:p>
          <a:p>
            <a:pPr marL="0" indent="0">
              <a:buNone/>
            </a:pPr>
            <a:endParaRPr lang="nl-NL" dirty="0"/>
          </a:p>
          <a:p>
            <a:r>
              <a:rPr lang="nl-NL" dirty="0"/>
              <a:t>Hallucinatie betekent dat je iets ziet, hoort, proeft, voelt of ruikt wat in de buitenwereld eigenlijk niet aanwezig is</a:t>
            </a:r>
          </a:p>
          <a:p>
            <a:endParaRPr lang="nl-NL" dirty="0"/>
          </a:p>
          <a:p>
            <a:endParaRPr lang="nl-NL" dirty="0"/>
          </a:p>
        </p:txBody>
      </p:sp>
    </p:spTree>
    <p:extLst>
      <p:ext uri="{BB962C8B-B14F-4D97-AF65-F5344CB8AC3E}">
        <p14:creationId xmlns:p14="http://schemas.microsoft.com/office/powerpoint/2010/main" val="289762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95B6D-0AF0-450D-B8C7-0B3F6D7D3504}"/>
              </a:ext>
            </a:extLst>
          </p:cNvPr>
          <p:cNvSpPr>
            <a:spLocks noGrp="1"/>
          </p:cNvSpPr>
          <p:nvPr>
            <p:ph type="title"/>
          </p:nvPr>
        </p:nvSpPr>
        <p:spPr/>
        <p:txBody>
          <a:bodyPr/>
          <a:lstStyle/>
          <a:p>
            <a:r>
              <a:rPr lang="nl-NL" dirty="0"/>
              <a:t>Oorzaken hallucinaties</a:t>
            </a:r>
          </a:p>
        </p:txBody>
      </p:sp>
      <p:sp>
        <p:nvSpPr>
          <p:cNvPr id="3" name="Tijdelijke aanduiding voor inhoud 2">
            <a:extLst>
              <a:ext uri="{FF2B5EF4-FFF2-40B4-BE49-F238E27FC236}">
                <a16:creationId xmlns:a16="http://schemas.microsoft.com/office/drawing/2014/main" id="{9D2A679F-724B-4F93-81E5-BBFD7BF29E80}"/>
              </a:ext>
            </a:extLst>
          </p:cNvPr>
          <p:cNvSpPr>
            <a:spLocks noGrp="1"/>
          </p:cNvSpPr>
          <p:nvPr>
            <p:ph idx="1"/>
          </p:nvPr>
        </p:nvSpPr>
        <p:spPr/>
        <p:txBody>
          <a:bodyPr/>
          <a:lstStyle/>
          <a:p>
            <a:r>
              <a:rPr lang="nl-NL" dirty="0"/>
              <a:t>Lichamelijke ziekte, </a:t>
            </a:r>
            <a:r>
              <a:rPr lang="nl-NL" dirty="0" err="1"/>
              <a:t>bijv</a:t>
            </a:r>
            <a:r>
              <a:rPr lang="nl-NL" dirty="0"/>
              <a:t> infectie</a:t>
            </a:r>
          </a:p>
          <a:p>
            <a:r>
              <a:rPr lang="nl-NL" dirty="0"/>
              <a:t>Voortschrijden van ziekte van Parkinson</a:t>
            </a:r>
          </a:p>
          <a:p>
            <a:r>
              <a:rPr lang="nl-NL" dirty="0"/>
              <a:t>Cognitieve achteruitgang</a:t>
            </a:r>
          </a:p>
          <a:p>
            <a:r>
              <a:rPr lang="nl-NL" dirty="0"/>
              <a:t>Medicatie </a:t>
            </a:r>
          </a:p>
          <a:p>
            <a:pPr marL="0" indent="0">
              <a:buNone/>
            </a:pPr>
            <a:endParaRPr lang="nl-NL" dirty="0"/>
          </a:p>
        </p:txBody>
      </p:sp>
    </p:spTree>
    <p:extLst>
      <p:ext uri="{BB962C8B-B14F-4D97-AF65-F5344CB8AC3E}">
        <p14:creationId xmlns:p14="http://schemas.microsoft.com/office/powerpoint/2010/main" val="108402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6A363-081C-4DF4-97CE-5058D0047E86}"/>
              </a:ext>
            </a:extLst>
          </p:cNvPr>
          <p:cNvSpPr>
            <a:spLocks noGrp="1"/>
          </p:cNvSpPr>
          <p:nvPr>
            <p:ph type="title"/>
          </p:nvPr>
        </p:nvSpPr>
        <p:spPr/>
        <p:txBody>
          <a:bodyPr/>
          <a:lstStyle/>
          <a:p>
            <a:r>
              <a:rPr lang="nl-NL" dirty="0"/>
              <a:t>Hallucinaties bij </a:t>
            </a:r>
            <a:r>
              <a:rPr lang="nl-NL" dirty="0" err="1"/>
              <a:t>parkinson</a:t>
            </a:r>
            <a:r>
              <a:rPr lang="nl-NL" dirty="0"/>
              <a:t>(isme)</a:t>
            </a:r>
          </a:p>
        </p:txBody>
      </p:sp>
      <p:sp>
        <p:nvSpPr>
          <p:cNvPr id="3" name="Tijdelijke aanduiding voor inhoud 2">
            <a:extLst>
              <a:ext uri="{FF2B5EF4-FFF2-40B4-BE49-F238E27FC236}">
                <a16:creationId xmlns:a16="http://schemas.microsoft.com/office/drawing/2014/main" id="{531E3388-0AE5-4F7D-9946-1F3893AA1DC3}"/>
              </a:ext>
            </a:extLst>
          </p:cNvPr>
          <p:cNvSpPr>
            <a:spLocks noGrp="1"/>
          </p:cNvSpPr>
          <p:nvPr>
            <p:ph idx="1"/>
          </p:nvPr>
        </p:nvSpPr>
        <p:spPr/>
        <p:txBody>
          <a:bodyPr/>
          <a:lstStyle/>
          <a:p>
            <a:r>
              <a:rPr lang="nl-NL" dirty="0"/>
              <a:t>Intermitterend</a:t>
            </a:r>
          </a:p>
          <a:p>
            <a:r>
              <a:rPr lang="nl-NL" dirty="0"/>
              <a:t>Seconden tot minuten</a:t>
            </a:r>
          </a:p>
          <a:p>
            <a:r>
              <a:rPr lang="nl-NL" dirty="0"/>
              <a:t>Vaak meerdere keren per dag</a:t>
            </a:r>
          </a:p>
          <a:p>
            <a:r>
              <a:rPr lang="nl-NL" dirty="0"/>
              <a:t>Vaak in periodes van minder waakzaamheid (avond)</a:t>
            </a:r>
          </a:p>
          <a:p>
            <a:r>
              <a:rPr lang="nl-NL" dirty="0"/>
              <a:t>90% visueel</a:t>
            </a:r>
          </a:p>
          <a:p>
            <a:r>
              <a:rPr lang="nl-NL" dirty="0"/>
              <a:t>Vaak mensen of dieren zich herhalend</a:t>
            </a:r>
          </a:p>
          <a:p>
            <a:r>
              <a:rPr lang="nl-NL" dirty="0" err="1"/>
              <a:t>Presence</a:t>
            </a:r>
            <a:r>
              <a:rPr lang="nl-NL" dirty="0"/>
              <a:t> </a:t>
            </a:r>
            <a:r>
              <a:rPr lang="nl-NL" dirty="0" err="1"/>
              <a:t>hallucinations</a:t>
            </a:r>
            <a:r>
              <a:rPr lang="nl-NL" dirty="0"/>
              <a:t> / passage </a:t>
            </a:r>
            <a:r>
              <a:rPr lang="nl-NL" dirty="0" err="1"/>
              <a:t>hallucinations</a:t>
            </a:r>
            <a:r>
              <a:rPr lang="nl-NL" dirty="0"/>
              <a:t> </a:t>
            </a:r>
          </a:p>
          <a:p>
            <a:endParaRPr lang="nl-NL" dirty="0"/>
          </a:p>
        </p:txBody>
      </p:sp>
    </p:spTree>
    <p:extLst>
      <p:ext uri="{BB962C8B-B14F-4D97-AF65-F5344CB8AC3E}">
        <p14:creationId xmlns:p14="http://schemas.microsoft.com/office/powerpoint/2010/main" val="234180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ctrTitle"/>
          </p:nvPr>
        </p:nvSpPr>
        <p:spPr>
          <a:xfrm>
            <a:off x="323528" y="1700808"/>
            <a:ext cx="8496300" cy="1219200"/>
          </a:xfrm>
        </p:spPr>
        <p:txBody>
          <a:bodyPr/>
          <a:lstStyle/>
          <a:p>
            <a:r>
              <a:rPr lang="nl-NL" dirty="0"/>
              <a:t>Cognitieve klachten en hallucinaties bij Parkinson(isme)</a:t>
            </a:r>
          </a:p>
        </p:txBody>
      </p:sp>
      <p:sp>
        <p:nvSpPr>
          <p:cNvPr id="2062" name="Rectangle 14"/>
          <p:cNvSpPr>
            <a:spLocks noGrp="1" noChangeArrowheads="1"/>
          </p:cNvSpPr>
          <p:nvPr>
            <p:ph type="subTitle" idx="1"/>
          </p:nvPr>
        </p:nvSpPr>
        <p:spPr/>
        <p:txBody>
          <a:bodyPr/>
          <a:lstStyle/>
          <a:p>
            <a:r>
              <a:rPr lang="nl-NL" dirty="0"/>
              <a:t>Ellen van der Holst</a:t>
            </a:r>
          </a:p>
          <a:p>
            <a:r>
              <a:rPr lang="nl-NL" dirty="0"/>
              <a:t>Neuroloog JBZ</a:t>
            </a:r>
          </a:p>
          <a:p>
            <a:endParaRPr lang="nl-NL" dirty="0"/>
          </a:p>
          <a:p>
            <a:r>
              <a:rPr lang="nl-NL" dirty="0"/>
              <a:t>Parkinson café, regio ‘s-Hertogenbosch, 14-11-23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CD4D3-585E-48DF-AA78-622102E421C1}"/>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BD93DDD3-5A84-4916-834B-A3B7A3739351}"/>
              </a:ext>
            </a:extLst>
          </p:cNvPr>
          <p:cNvPicPr>
            <a:picLocks noGrp="1" noChangeAspect="1"/>
          </p:cNvPicPr>
          <p:nvPr>
            <p:ph idx="1"/>
          </p:nvPr>
        </p:nvPicPr>
        <p:blipFill>
          <a:blip r:embed="rId2"/>
          <a:stretch>
            <a:fillRect/>
          </a:stretch>
        </p:blipFill>
        <p:spPr>
          <a:xfrm>
            <a:off x="466725" y="1727994"/>
            <a:ext cx="8210550" cy="4238625"/>
          </a:xfrm>
          <a:prstGeom prst="rect">
            <a:avLst/>
          </a:prstGeom>
        </p:spPr>
      </p:pic>
    </p:spTree>
    <p:extLst>
      <p:ext uri="{BB962C8B-B14F-4D97-AF65-F5344CB8AC3E}">
        <p14:creationId xmlns:p14="http://schemas.microsoft.com/office/powerpoint/2010/main" val="214817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BAAF7-B038-4731-B87D-51E240B64209}"/>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DEDCF2A5-4861-4A1E-8AD5-42824449FD3F}"/>
              </a:ext>
            </a:extLst>
          </p:cNvPr>
          <p:cNvPicPr>
            <a:picLocks noGrp="1" noChangeAspect="1"/>
          </p:cNvPicPr>
          <p:nvPr>
            <p:ph idx="1"/>
          </p:nvPr>
        </p:nvPicPr>
        <p:blipFill>
          <a:blip r:embed="rId3"/>
          <a:stretch>
            <a:fillRect/>
          </a:stretch>
        </p:blipFill>
        <p:spPr>
          <a:xfrm>
            <a:off x="904875" y="2528094"/>
            <a:ext cx="7334250" cy="2638425"/>
          </a:xfrm>
          <a:prstGeom prst="rect">
            <a:avLst/>
          </a:prstGeom>
        </p:spPr>
      </p:pic>
    </p:spTree>
    <p:extLst>
      <p:ext uri="{BB962C8B-B14F-4D97-AF65-F5344CB8AC3E}">
        <p14:creationId xmlns:p14="http://schemas.microsoft.com/office/powerpoint/2010/main" val="222008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584B4-EA9C-4BCD-9616-870CD3DAC710}"/>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EF4C7383-7C36-493F-959A-B5B5986B7D28}"/>
              </a:ext>
            </a:extLst>
          </p:cNvPr>
          <p:cNvPicPr>
            <a:picLocks noGrp="1" noChangeAspect="1"/>
          </p:cNvPicPr>
          <p:nvPr>
            <p:ph idx="1"/>
          </p:nvPr>
        </p:nvPicPr>
        <p:blipFill>
          <a:blip r:embed="rId3"/>
          <a:stretch>
            <a:fillRect/>
          </a:stretch>
        </p:blipFill>
        <p:spPr>
          <a:xfrm>
            <a:off x="1046658" y="1484784"/>
            <a:ext cx="6673354" cy="4644220"/>
          </a:xfrm>
          <a:prstGeom prst="rect">
            <a:avLst/>
          </a:prstGeom>
        </p:spPr>
      </p:pic>
    </p:spTree>
    <p:extLst>
      <p:ext uri="{BB962C8B-B14F-4D97-AF65-F5344CB8AC3E}">
        <p14:creationId xmlns:p14="http://schemas.microsoft.com/office/powerpoint/2010/main" val="103944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8A9DD-3C5A-435E-A928-613022855FA6}"/>
              </a:ext>
            </a:extLst>
          </p:cNvPr>
          <p:cNvSpPr>
            <a:spLocks noGrp="1"/>
          </p:cNvSpPr>
          <p:nvPr>
            <p:ph type="title"/>
          </p:nvPr>
        </p:nvSpPr>
        <p:spPr/>
        <p:txBody>
          <a:bodyPr/>
          <a:lstStyle/>
          <a:p>
            <a:r>
              <a:rPr lang="nl-NL" dirty="0"/>
              <a:t>Wanen</a:t>
            </a:r>
          </a:p>
        </p:txBody>
      </p:sp>
      <p:sp>
        <p:nvSpPr>
          <p:cNvPr id="3" name="Tijdelijke aanduiding voor inhoud 2">
            <a:extLst>
              <a:ext uri="{FF2B5EF4-FFF2-40B4-BE49-F238E27FC236}">
                <a16:creationId xmlns:a16="http://schemas.microsoft.com/office/drawing/2014/main" id="{F818F9E4-4C78-4145-958F-A78FDF6FA2F9}"/>
              </a:ext>
            </a:extLst>
          </p:cNvPr>
          <p:cNvSpPr>
            <a:spLocks noGrp="1"/>
          </p:cNvSpPr>
          <p:nvPr>
            <p:ph idx="1"/>
          </p:nvPr>
        </p:nvSpPr>
        <p:spPr/>
        <p:txBody>
          <a:bodyPr/>
          <a:lstStyle/>
          <a:p>
            <a:r>
              <a:rPr lang="nl-NL" dirty="0"/>
              <a:t>Wanen = overtuigd van bepaalde gedachte</a:t>
            </a:r>
          </a:p>
          <a:p>
            <a:pPr lvl="1"/>
            <a:r>
              <a:rPr lang="nl-NL" dirty="0"/>
              <a:t>Vaak echtelijke ontrouw</a:t>
            </a:r>
          </a:p>
          <a:p>
            <a:pPr lvl="1"/>
            <a:r>
              <a:rPr lang="nl-NL" dirty="0"/>
              <a:t>Angst dat partner verlaat</a:t>
            </a:r>
          </a:p>
          <a:p>
            <a:pPr lvl="1"/>
            <a:r>
              <a:rPr lang="nl-NL" dirty="0"/>
              <a:t>Minder frequent: grootheidswaan, somatische waan, achtervolging of religieus</a:t>
            </a:r>
          </a:p>
        </p:txBody>
      </p:sp>
    </p:spTree>
    <p:extLst>
      <p:ext uri="{BB962C8B-B14F-4D97-AF65-F5344CB8AC3E}">
        <p14:creationId xmlns:p14="http://schemas.microsoft.com/office/powerpoint/2010/main" val="136439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9DD51-0090-4B7D-8140-118A01BD1F05}"/>
              </a:ext>
            </a:extLst>
          </p:cNvPr>
          <p:cNvSpPr>
            <a:spLocks noGrp="1"/>
          </p:cNvSpPr>
          <p:nvPr>
            <p:ph type="title"/>
          </p:nvPr>
        </p:nvSpPr>
        <p:spPr/>
        <p:txBody>
          <a:bodyPr/>
          <a:lstStyle/>
          <a:p>
            <a:r>
              <a:rPr lang="nl-NL" dirty="0"/>
              <a:t>Parkinson psychose</a:t>
            </a:r>
          </a:p>
        </p:txBody>
      </p:sp>
      <p:sp>
        <p:nvSpPr>
          <p:cNvPr id="3" name="Tijdelijke aanduiding voor inhoud 2">
            <a:extLst>
              <a:ext uri="{FF2B5EF4-FFF2-40B4-BE49-F238E27FC236}">
                <a16:creationId xmlns:a16="http://schemas.microsoft.com/office/drawing/2014/main" id="{CE2BDCC1-687F-4B0F-8949-828AA608B8F6}"/>
              </a:ext>
            </a:extLst>
          </p:cNvPr>
          <p:cNvSpPr>
            <a:spLocks noGrp="1"/>
          </p:cNvSpPr>
          <p:nvPr>
            <p:ph idx="1"/>
          </p:nvPr>
        </p:nvSpPr>
        <p:spPr/>
        <p:txBody>
          <a:bodyPr/>
          <a:lstStyle/>
          <a:p>
            <a:r>
              <a:rPr lang="nl-NL" dirty="0"/>
              <a:t>≥1 van de volgende symptomen</a:t>
            </a:r>
          </a:p>
          <a:p>
            <a:r>
              <a:rPr lang="nl-NL" dirty="0"/>
              <a:t>Illusie (misinterpretatie van echte stimulus)</a:t>
            </a:r>
          </a:p>
          <a:p>
            <a:r>
              <a:rPr lang="nl-NL" dirty="0"/>
              <a:t>Sense of </a:t>
            </a:r>
            <a:r>
              <a:rPr lang="nl-NL" dirty="0" err="1"/>
              <a:t>presence</a:t>
            </a:r>
            <a:endParaRPr lang="nl-NL" dirty="0"/>
          </a:p>
          <a:p>
            <a:r>
              <a:rPr lang="nl-NL" dirty="0"/>
              <a:t>Hallucinaties</a:t>
            </a:r>
          </a:p>
          <a:p>
            <a:r>
              <a:rPr lang="nl-NL" dirty="0"/>
              <a:t>Wanen</a:t>
            </a:r>
          </a:p>
          <a:p>
            <a:pPr marL="0" indent="0">
              <a:buNone/>
            </a:pPr>
            <a:endParaRPr lang="nl-NL" dirty="0"/>
          </a:p>
        </p:txBody>
      </p:sp>
    </p:spTree>
    <p:extLst>
      <p:ext uri="{BB962C8B-B14F-4D97-AF65-F5344CB8AC3E}">
        <p14:creationId xmlns:p14="http://schemas.microsoft.com/office/powerpoint/2010/main" val="162531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CC635-BDF2-433E-8D9B-3D547F0E5499}"/>
              </a:ext>
            </a:extLst>
          </p:cNvPr>
          <p:cNvSpPr>
            <a:spLocks noGrp="1"/>
          </p:cNvSpPr>
          <p:nvPr>
            <p:ph type="title"/>
          </p:nvPr>
        </p:nvSpPr>
        <p:spPr/>
        <p:txBody>
          <a:bodyPr/>
          <a:lstStyle/>
          <a:p>
            <a:r>
              <a:rPr lang="nl-NL" dirty="0"/>
              <a:t>Behandeling hallucinaties/psychose</a:t>
            </a:r>
          </a:p>
        </p:txBody>
      </p:sp>
      <p:sp>
        <p:nvSpPr>
          <p:cNvPr id="3" name="Tijdelijke aanduiding voor inhoud 2">
            <a:extLst>
              <a:ext uri="{FF2B5EF4-FFF2-40B4-BE49-F238E27FC236}">
                <a16:creationId xmlns:a16="http://schemas.microsoft.com/office/drawing/2014/main" id="{B7C81960-A3C2-424A-9404-F2F655D41E9B}"/>
              </a:ext>
            </a:extLst>
          </p:cNvPr>
          <p:cNvSpPr>
            <a:spLocks noGrp="1"/>
          </p:cNvSpPr>
          <p:nvPr>
            <p:ph idx="1"/>
          </p:nvPr>
        </p:nvSpPr>
        <p:spPr/>
        <p:txBody>
          <a:bodyPr/>
          <a:lstStyle/>
          <a:p>
            <a:r>
              <a:rPr lang="nl-NL" dirty="0"/>
              <a:t>Andere oorzaken (zoals infecties) uitsluiten</a:t>
            </a:r>
          </a:p>
          <a:p>
            <a:r>
              <a:rPr lang="nl-NL" dirty="0" err="1"/>
              <a:t>Evt</a:t>
            </a:r>
            <a:r>
              <a:rPr lang="nl-NL" dirty="0"/>
              <a:t> aanpassingen aan medicatie, soms ook verlagen levodopa (indien </a:t>
            </a:r>
            <a:r>
              <a:rPr lang="nl-NL" dirty="0" err="1"/>
              <a:t>motore</a:t>
            </a:r>
            <a:r>
              <a:rPr lang="nl-NL" dirty="0"/>
              <a:t> verschijnselen dit toelaten)</a:t>
            </a:r>
          </a:p>
          <a:p>
            <a:r>
              <a:rPr lang="nl-NL" dirty="0"/>
              <a:t>Bij geringe, maar hinderlijke hallucinaties: </a:t>
            </a:r>
            <a:r>
              <a:rPr lang="nl-NL" dirty="0" err="1"/>
              <a:t>rivastigmine</a:t>
            </a:r>
            <a:r>
              <a:rPr lang="nl-NL" dirty="0"/>
              <a:t> (pleister)</a:t>
            </a:r>
          </a:p>
          <a:p>
            <a:r>
              <a:rPr lang="nl-NL" dirty="0"/>
              <a:t>Bij ernstigere verschijnselen: </a:t>
            </a:r>
            <a:r>
              <a:rPr lang="nl-NL" dirty="0" err="1"/>
              <a:t>clozapine</a:t>
            </a:r>
            <a:r>
              <a:rPr lang="nl-NL" dirty="0"/>
              <a:t> of </a:t>
            </a:r>
            <a:r>
              <a:rPr lang="nl-NL" dirty="0" err="1"/>
              <a:t>evt</a:t>
            </a:r>
            <a:r>
              <a:rPr lang="nl-NL" dirty="0"/>
              <a:t> </a:t>
            </a:r>
            <a:r>
              <a:rPr lang="nl-NL" dirty="0" err="1"/>
              <a:t>quetiapine</a:t>
            </a:r>
            <a:endParaRPr lang="nl-NL" dirty="0"/>
          </a:p>
          <a:p>
            <a:r>
              <a:rPr lang="nl-NL" dirty="0"/>
              <a:t>Verwijzing naar psychiater indien ook psychotische verschijnselen die functioneren van patiënt en omgeving ontregelen</a:t>
            </a:r>
          </a:p>
        </p:txBody>
      </p:sp>
    </p:spTree>
    <p:extLst>
      <p:ext uri="{BB962C8B-B14F-4D97-AF65-F5344CB8AC3E}">
        <p14:creationId xmlns:p14="http://schemas.microsoft.com/office/powerpoint/2010/main" val="73259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6E793-7483-457F-868F-7B9F032B1B49}"/>
              </a:ext>
            </a:extLst>
          </p:cNvPr>
          <p:cNvSpPr>
            <a:spLocks noGrp="1"/>
          </p:cNvSpPr>
          <p:nvPr>
            <p:ph type="title"/>
          </p:nvPr>
        </p:nvSpPr>
        <p:spPr/>
        <p:txBody>
          <a:bodyPr/>
          <a:lstStyle/>
          <a:p>
            <a:r>
              <a:rPr lang="nl-NL" dirty="0"/>
              <a:t>Take home </a:t>
            </a:r>
            <a:r>
              <a:rPr lang="nl-NL" dirty="0" err="1"/>
              <a:t>messages</a:t>
            </a:r>
            <a:endParaRPr lang="nl-NL" dirty="0"/>
          </a:p>
        </p:txBody>
      </p:sp>
      <p:sp>
        <p:nvSpPr>
          <p:cNvPr id="3" name="Tijdelijke aanduiding voor inhoud 2">
            <a:extLst>
              <a:ext uri="{FF2B5EF4-FFF2-40B4-BE49-F238E27FC236}">
                <a16:creationId xmlns:a16="http://schemas.microsoft.com/office/drawing/2014/main" id="{7F1D3970-3128-44C7-82E9-50D86B9BEC94}"/>
              </a:ext>
            </a:extLst>
          </p:cNvPr>
          <p:cNvSpPr>
            <a:spLocks noGrp="1"/>
          </p:cNvSpPr>
          <p:nvPr>
            <p:ph idx="1"/>
          </p:nvPr>
        </p:nvSpPr>
        <p:spPr/>
        <p:txBody>
          <a:bodyPr/>
          <a:lstStyle/>
          <a:p>
            <a:r>
              <a:rPr lang="nl-NL" dirty="0"/>
              <a:t>Cognitieve klachten, maar ook hallucinaties komen veel voor bij </a:t>
            </a:r>
            <a:r>
              <a:rPr lang="nl-NL" dirty="0" err="1"/>
              <a:t>parkinson</a:t>
            </a:r>
            <a:r>
              <a:rPr lang="nl-NL" dirty="0"/>
              <a:t>(isme)</a:t>
            </a:r>
          </a:p>
          <a:p>
            <a:endParaRPr lang="nl-NL" dirty="0"/>
          </a:p>
          <a:p>
            <a:r>
              <a:rPr lang="nl-NL" dirty="0"/>
              <a:t>Bespreek deze klachten met uw neuroloog/</a:t>
            </a:r>
            <a:r>
              <a:rPr lang="nl-NL" dirty="0" err="1"/>
              <a:t>parkinson</a:t>
            </a:r>
            <a:r>
              <a:rPr lang="nl-NL" dirty="0"/>
              <a:t> verpleegkundige</a:t>
            </a:r>
          </a:p>
          <a:p>
            <a:pPr lvl="1"/>
            <a:r>
              <a:rPr lang="nl-NL" dirty="0"/>
              <a:t>Juiste zorg inschakelen</a:t>
            </a:r>
          </a:p>
          <a:p>
            <a:pPr lvl="1"/>
            <a:r>
              <a:rPr lang="nl-NL" dirty="0"/>
              <a:t>Uitsluiten van andere oorzaken van cognitieve klachten</a:t>
            </a:r>
          </a:p>
        </p:txBody>
      </p:sp>
    </p:spTree>
    <p:extLst>
      <p:ext uri="{BB962C8B-B14F-4D97-AF65-F5344CB8AC3E}">
        <p14:creationId xmlns:p14="http://schemas.microsoft.com/office/powerpoint/2010/main" val="64289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type="ctrTitle"/>
          </p:nvPr>
        </p:nvSpPr>
        <p:spPr>
          <a:xfrm>
            <a:off x="395536" y="2996952"/>
            <a:ext cx="8496300" cy="1219200"/>
          </a:xfrm>
        </p:spPr>
        <p:txBody>
          <a:bodyPr/>
          <a:lstStyle/>
          <a:p>
            <a:br>
              <a:rPr lang="nl-NL" dirty="0"/>
            </a:br>
            <a:br>
              <a:rPr lang="nl-NL" dirty="0"/>
            </a:br>
            <a:r>
              <a:rPr lang="nl-NL" dirty="0"/>
              <a:t>Dank voor uw aandacht</a:t>
            </a:r>
            <a:br>
              <a:rPr lang="nl-NL" dirty="0"/>
            </a:br>
            <a:br>
              <a:rPr lang="nl-NL" dirty="0"/>
            </a:br>
            <a:r>
              <a:rPr lang="nl-NL" dirty="0"/>
              <a:t>Vragen?</a:t>
            </a:r>
          </a:p>
        </p:txBody>
      </p:sp>
    </p:spTree>
    <p:extLst>
      <p:ext uri="{BB962C8B-B14F-4D97-AF65-F5344CB8AC3E}">
        <p14:creationId xmlns:p14="http://schemas.microsoft.com/office/powerpoint/2010/main" val="265000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03A357-A91C-4970-B809-33B2A8B464F7}"/>
              </a:ext>
            </a:extLst>
          </p:cNvPr>
          <p:cNvSpPr>
            <a:spLocks noGrp="1"/>
          </p:cNvSpPr>
          <p:nvPr>
            <p:ph type="title"/>
          </p:nvPr>
        </p:nvSpPr>
        <p:spPr/>
        <p:txBody>
          <a:bodyPr/>
          <a:lstStyle/>
          <a:p>
            <a:r>
              <a:rPr lang="nl-NL" dirty="0"/>
              <a:t>Ziekte met vele facetten</a:t>
            </a:r>
          </a:p>
        </p:txBody>
      </p:sp>
      <p:sp>
        <p:nvSpPr>
          <p:cNvPr id="3" name="Tijdelijke aanduiding voor inhoud 2">
            <a:extLst>
              <a:ext uri="{FF2B5EF4-FFF2-40B4-BE49-F238E27FC236}">
                <a16:creationId xmlns:a16="http://schemas.microsoft.com/office/drawing/2014/main" id="{C6EB24E5-2F0F-44DF-85AD-053A5F1D39F6}"/>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93964FD6-3505-4320-BEFB-9138A4BA062C}"/>
              </a:ext>
            </a:extLst>
          </p:cNvPr>
          <p:cNvPicPr>
            <a:picLocks noChangeAspect="1"/>
          </p:cNvPicPr>
          <p:nvPr/>
        </p:nvPicPr>
        <p:blipFill>
          <a:blip r:embed="rId3"/>
          <a:stretch>
            <a:fillRect/>
          </a:stretch>
        </p:blipFill>
        <p:spPr>
          <a:xfrm>
            <a:off x="323850" y="1367151"/>
            <a:ext cx="7884368" cy="4960310"/>
          </a:xfrm>
          <a:prstGeom prst="rect">
            <a:avLst/>
          </a:prstGeom>
        </p:spPr>
      </p:pic>
      <p:sp>
        <p:nvSpPr>
          <p:cNvPr id="5" name="Rechthoek 4">
            <a:extLst>
              <a:ext uri="{FF2B5EF4-FFF2-40B4-BE49-F238E27FC236}">
                <a16:creationId xmlns:a16="http://schemas.microsoft.com/office/drawing/2014/main" id="{E21CCED7-BBA1-404B-B19C-27B9D05A929F}"/>
              </a:ext>
            </a:extLst>
          </p:cNvPr>
          <p:cNvSpPr/>
          <p:nvPr/>
        </p:nvSpPr>
        <p:spPr>
          <a:xfrm>
            <a:off x="7524328" y="5490849"/>
            <a:ext cx="864096" cy="95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3433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D4907-65C1-4311-B7CC-56F888A1AFF2}"/>
              </a:ext>
            </a:extLst>
          </p:cNvPr>
          <p:cNvSpPr>
            <a:spLocks noGrp="1"/>
          </p:cNvSpPr>
          <p:nvPr>
            <p:ph type="title"/>
          </p:nvPr>
        </p:nvSpPr>
        <p:spPr/>
        <p:txBody>
          <a:bodyPr/>
          <a:lstStyle/>
          <a:p>
            <a:r>
              <a:rPr lang="nl-NL" dirty="0"/>
              <a:t>Wat is cognitie?</a:t>
            </a:r>
          </a:p>
        </p:txBody>
      </p:sp>
      <p:sp>
        <p:nvSpPr>
          <p:cNvPr id="3" name="Tijdelijke aanduiding voor inhoud 2">
            <a:extLst>
              <a:ext uri="{FF2B5EF4-FFF2-40B4-BE49-F238E27FC236}">
                <a16:creationId xmlns:a16="http://schemas.microsoft.com/office/drawing/2014/main" id="{E152952D-561B-4B16-A991-CD802888C689}"/>
              </a:ext>
            </a:extLst>
          </p:cNvPr>
          <p:cNvSpPr>
            <a:spLocks noGrp="1"/>
          </p:cNvSpPr>
          <p:nvPr>
            <p:ph idx="1"/>
          </p:nvPr>
        </p:nvSpPr>
        <p:spPr/>
        <p:txBody>
          <a:bodyPr/>
          <a:lstStyle/>
          <a:p>
            <a:r>
              <a:rPr lang="nl-NL" dirty="0"/>
              <a:t>Alle processen die betrokken zijn bij het opnemen en verwerken van informatie</a:t>
            </a:r>
          </a:p>
          <a:p>
            <a:endParaRPr lang="nl-NL" dirty="0"/>
          </a:p>
          <a:p>
            <a:r>
              <a:rPr lang="nl-NL" dirty="0"/>
              <a:t>Cognitieve functies, </a:t>
            </a:r>
            <a:r>
              <a:rPr lang="nl-NL" dirty="0" err="1"/>
              <a:t>oa</a:t>
            </a:r>
            <a:endParaRPr lang="nl-NL" dirty="0"/>
          </a:p>
          <a:p>
            <a:pPr lvl="1"/>
            <a:r>
              <a:rPr lang="nl-NL" dirty="0"/>
              <a:t>Aandacht</a:t>
            </a:r>
          </a:p>
          <a:p>
            <a:pPr lvl="1"/>
            <a:r>
              <a:rPr lang="nl-NL" dirty="0"/>
              <a:t>Informatieverwerking</a:t>
            </a:r>
          </a:p>
          <a:p>
            <a:pPr lvl="1"/>
            <a:r>
              <a:rPr lang="nl-NL" dirty="0"/>
              <a:t>Geheugen</a:t>
            </a:r>
          </a:p>
          <a:p>
            <a:pPr lvl="1"/>
            <a:r>
              <a:rPr lang="nl-NL" dirty="0"/>
              <a:t>Uitvoerende functies</a:t>
            </a:r>
          </a:p>
          <a:p>
            <a:pPr lvl="1"/>
            <a:r>
              <a:rPr lang="nl-NL" dirty="0"/>
              <a:t>Taal en communicatie</a:t>
            </a:r>
          </a:p>
          <a:p>
            <a:pPr lvl="1"/>
            <a:r>
              <a:rPr lang="nl-NL" dirty="0"/>
              <a:t>Visueel-ruimtelijk inzicht</a:t>
            </a:r>
          </a:p>
          <a:p>
            <a:pPr lvl="1"/>
            <a:endParaRPr lang="nl-NL" dirty="0"/>
          </a:p>
          <a:p>
            <a:r>
              <a:rPr lang="nl-NL" dirty="0"/>
              <a:t>Gaat achteruit met de leeftijd = normale veroudering</a:t>
            </a:r>
          </a:p>
        </p:txBody>
      </p:sp>
    </p:spTree>
    <p:extLst>
      <p:ext uri="{BB962C8B-B14F-4D97-AF65-F5344CB8AC3E}">
        <p14:creationId xmlns:p14="http://schemas.microsoft.com/office/powerpoint/2010/main" val="371788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13843-1E9C-4BCD-BE0A-7EC67DBAC7C7}"/>
              </a:ext>
            </a:extLst>
          </p:cNvPr>
          <p:cNvSpPr>
            <a:spLocks noGrp="1"/>
          </p:cNvSpPr>
          <p:nvPr>
            <p:ph type="title"/>
          </p:nvPr>
        </p:nvSpPr>
        <p:spPr>
          <a:xfrm>
            <a:off x="323850" y="198438"/>
            <a:ext cx="6552406" cy="974725"/>
          </a:xfrm>
        </p:spPr>
        <p:txBody>
          <a:bodyPr/>
          <a:lstStyle/>
          <a:p>
            <a:r>
              <a:rPr lang="nl-NL" dirty="0"/>
              <a:t>Cognitieve klachten bij </a:t>
            </a:r>
            <a:r>
              <a:rPr lang="nl-NL" dirty="0" err="1"/>
              <a:t>parkinson</a:t>
            </a:r>
            <a:r>
              <a:rPr lang="nl-NL" dirty="0"/>
              <a:t>	</a:t>
            </a:r>
          </a:p>
        </p:txBody>
      </p:sp>
      <p:sp>
        <p:nvSpPr>
          <p:cNvPr id="3" name="Tijdelijke aanduiding voor inhoud 2">
            <a:extLst>
              <a:ext uri="{FF2B5EF4-FFF2-40B4-BE49-F238E27FC236}">
                <a16:creationId xmlns:a16="http://schemas.microsoft.com/office/drawing/2014/main" id="{909D19F3-9A9E-4457-BE67-CD51303D22AA}"/>
              </a:ext>
            </a:extLst>
          </p:cNvPr>
          <p:cNvSpPr>
            <a:spLocks noGrp="1"/>
          </p:cNvSpPr>
          <p:nvPr>
            <p:ph idx="1"/>
          </p:nvPr>
        </p:nvSpPr>
        <p:spPr/>
        <p:txBody>
          <a:bodyPr/>
          <a:lstStyle/>
          <a:p>
            <a:r>
              <a:rPr lang="nl-NL" dirty="0"/>
              <a:t>Vaak al vroeg in ziektebeloop aanwezig; 25% bij diagnose</a:t>
            </a:r>
          </a:p>
          <a:p>
            <a:r>
              <a:rPr lang="nl-NL" dirty="0"/>
              <a:t>Trager</a:t>
            </a:r>
          </a:p>
          <a:p>
            <a:r>
              <a:rPr lang="nl-NL" dirty="0"/>
              <a:t>Verminderde aandacht/concentratie</a:t>
            </a:r>
          </a:p>
          <a:p>
            <a:r>
              <a:rPr lang="nl-NL" dirty="0"/>
              <a:t>Moeite met dubbeltaken</a:t>
            </a:r>
          </a:p>
          <a:p>
            <a:r>
              <a:rPr lang="nl-NL" dirty="0"/>
              <a:t>Overzichts- en planningsproblemen</a:t>
            </a:r>
          </a:p>
          <a:p>
            <a:r>
              <a:rPr lang="nl-NL" dirty="0"/>
              <a:t>Perseveren/minder schakelvaardig</a:t>
            </a:r>
          </a:p>
          <a:p>
            <a:r>
              <a:rPr lang="nl-NL" dirty="0"/>
              <a:t>Korte termijn geheugenklachten</a:t>
            </a:r>
          </a:p>
          <a:p>
            <a:endParaRPr lang="nl-NL" dirty="0"/>
          </a:p>
          <a:p>
            <a:pPr marL="0" indent="0">
              <a:buNone/>
            </a:pPr>
            <a:r>
              <a:rPr lang="nl-NL" dirty="0"/>
              <a:t>Cognitieve klachten/stoornissen betekenen nog geen dementie</a:t>
            </a:r>
          </a:p>
        </p:txBody>
      </p:sp>
    </p:spTree>
    <p:extLst>
      <p:ext uri="{BB962C8B-B14F-4D97-AF65-F5344CB8AC3E}">
        <p14:creationId xmlns:p14="http://schemas.microsoft.com/office/powerpoint/2010/main" val="250639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67ADD-4F1E-4434-B461-525D5BCB8390}"/>
              </a:ext>
            </a:extLst>
          </p:cNvPr>
          <p:cNvSpPr>
            <a:spLocks noGrp="1"/>
          </p:cNvSpPr>
          <p:nvPr>
            <p:ph type="title"/>
          </p:nvPr>
        </p:nvSpPr>
        <p:spPr>
          <a:xfrm>
            <a:off x="323850" y="198438"/>
            <a:ext cx="6076950" cy="974725"/>
          </a:xfrm>
        </p:spPr>
        <p:txBody>
          <a:bodyPr/>
          <a:lstStyle/>
          <a:p>
            <a:pPr algn="ctr"/>
            <a:r>
              <a:rPr lang="nl-NL" dirty="0"/>
              <a:t>Andere factoren die cognitie beïnvloeden</a:t>
            </a:r>
          </a:p>
        </p:txBody>
      </p:sp>
      <p:sp>
        <p:nvSpPr>
          <p:cNvPr id="3" name="Tijdelijke aanduiding voor inhoud 2">
            <a:extLst>
              <a:ext uri="{FF2B5EF4-FFF2-40B4-BE49-F238E27FC236}">
                <a16:creationId xmlns:a16="http://schemas.microsoft.com/office/drawing/2014/main" id="{2490AD72-3560-4B04-AE2B-1FEA4B76FECE}"/>
              </a:ext>
            </a:extLst>
          </p:cNvPr>
          <p:cNvSpPr>
            <a:spLocks noGrp="1"/>
          </p:cNvSpPr>
          <p:nvPr>
            <p:ph idx="1"/>
          </p:nvPr>
        </p:nvSpPr>
        <p:spPr/>
        <p:txBody>
          <a:bodyPr/>
          <a:lstStyle/>
          <a:p>
            <a:r>
              <a:rPr lang="nl-NL" dirty="0"/>
              <a:t>Leeftijd/normale veroudering</a:t>
            </a:r>
          </a:p>
          <a:p>
            <a:r>
              <a:rPr lang="nl-NL" dirty="0"/>
              <a:t>Stress</a:t>
            </a:r>
          </a:p>
          <a:p>
            <a:r>
              <a:rPr lang="nl-NL" dirty="0"/>
              <a:t>Alcohol</a:t>
            </a:r>
          </a:p>
          <a:p>
            <a:r>
              <a:rPr lang="nl-NL" dirty="0"/>
              <a:t>Moeheid</a:t>
            </a:r>
          </a:p>
          <a:p>
            <a:r>
              <a:rPr lang="nl-NL" dirty="0"/>
              <a:t>Slaapproblemen</a:t>
            </a:r>
          </a:p>
          <a:p>
            <a:r>
              <a:rPr lang="nl-NL" dirty="0"/>
              <a:t>Stemmingsklachten/depressie</a:t>
            </a:r>
          </a:p>
          <a:p>
            <a:r>
              <a:rPr lang="nl-NL" dirty="0"/>
              <a:t>Medicatie</a:t>
            </a:r>
          </a:p>
        </p:txBody>
      </p:sp>
    </p:spTree>
    <p:extLst>
      <p:ext uri="{BB962C8B-B14F-4D97-AF65-F5344CB8AC3E}">
        <p14:creationId xmlns:p14="http://schemas.microsoft.com/office/powerpoint/2010/main" val="151561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5B68FA-EF8D-4F11-90AC-0BA6948D509C}"/>
              </a:ext>
            </a:extLst>
          </p:cNvPr>
          <p:cNvSpPr>
            <a:spLocks noGrp="1"/>
          </p:cNvSpPr>
          <p:nvPr>
            <p:ph type="title"/>
          </p:nvPr>
        </p:nvSpPr>
        <p:spPr/>
        <p:txBody>
          <a:bodyPr/>
          <a:lstStyle/>
          <a:p>
            <a:r>
              <a:rPr lang="nl-NL" dirty="0"/>
              <a:t>Diagnostiek		</a:t>
            </a:r>
          </a:p>
        </p:txBody>
      </p:sp>
      <p:sp>
        <p:nvSpPr>
          <p:cNvPr id="3" name="Tijdelijke aanduiding voor inhoud 2">
            <a:extLst>
              <a:ext uri="{FF2B5EF4-FFF2-40B4-BE49-F238E27FC236}">
                <a16:creationId xmlns:a16="http://schemas.microsoft.com/office/drawing/2014/main" id="{D17FA08B-B921-40F4-8E64-2C56E739E39A}"/>
              </a:ext>
            </a:extLst>
          </p:cNvPr>
          <p:cNvSpPr>
            <a:spLocks noGrp="1"/>
          </p:cNvSpPr>
          <p:nvPr>
            <p:ph idx="1"/>
          </p:nvPr>
        </p:nvSpPr>
        <p:spPr/>
        <p:txBody>
          <a:bodyPr/>
          <a:lstStyle/>
          <a:p>
            <a:r>
              <a:rPr lang="nl-NL" dirty="0"/>
              <a:t>Cognitieve screening in spreekkamer</a:t>
            </a:r>
          </a:p>
          <a:p>
            <a:r>
              <a:rPr lang="nl-NL" dirty="0"/>
              <a:t>Soms bloedonderzoek</a:t>
            </a:r>
          </a:p>
          <a:p>
            <a:r>
              <a:rPr lang="nl-NL" dirty="0"/>
              <a:t>Soms analyse door neuropsycholoog</a:t>
            </a:r>
          </a:p>
          <a:p>
            <a:r>
              <a:rPr lang="nl-NL" dirty="0"/>
              <a:t>Beoordeling door ergotherapeut</a:t>
            </a:r>
          </a:p>
        </p:txBody>
      </p:sp>
    </p:spTree>
    <p:extLst>
      <p:ext uri="{BB962C8B-B14F-4D97-AF65-F5344CB8AC3E}">
        <p14:creationId xmlns:p14="http://schemas.microsoft.com/office/powerpoint/2010/main" val="52521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787D5-DF88-4310-A747-406CF707ECC7}"/>
              </a:ext>
            </a:extLst>
          </p:cNvPr>
          <p:cNvSpPr>
            <a:spLocks noGrp="1"/>
          </p:cNvSpPr>
          <p:nvPr>
            <p:ph type="title"/>
          </p:nvPr>
        </p:nvSpPr>
        <p:spPr/>
        <p:txBody>
          <a:bodyPr/>
          <a:lstStyle/>
          <a:p>
            <a:r>
              <a:rPr lang="nl-NL" dirty="0"/>
              <a:t>Behandeling	</a:t>
            </a:r>
          </a:p>
        </p:txBody>
      </p:sp>
      <p:sp>
        <p:nvSpPr>
          <p:cNvPr id="3" name="Tijdelijke aanduiding voor inhoud 2">
            <a:extLst>
              <a:ext uri="{FF2B5EF4-FFF2-40B4-BE49-F238E27FC236}">
                <a16:creationId xmlns:a16="http://schemas.microsoft.com/office/drawing/2014/main" id="{28EA2A76-D655-420C-B405-272731B507B4}"/>
              </a:ext>
            </a:extLst>
          </p:cNvPr>
          <p:cNvSpPr>
            <a:spLocks noGrp="1"/>
          </p:cNvSpPr>
          <p:nvPr>
            <p:ph idx="1"/>
          </p:nvPr>
        </p:nvSpPr>
        <p:spPr/>
        <p:txBody>
          <a:bodyPr/>
          <a:lstStyle/>
          <a:p>
            <a:r>
              <a:rPr lang="nl-NL" dirty="0"/>
              <a:t>‘</a:t>
            </a:r>
            <a:r>
              <a:rPr lang="nl-NL" dirty="0" err="1"/>
              <a:t>Use</a:t>
            </a:r>
            <a:r>
              <a:rPr lang="nl-NL" dirty="0"/>
              <a:t> </a:t>
            </a:r>
            <a:r>
              <a:rPr lang="nl-NL" dirty="0" err="1"/>
              <a:t>it</a:t>
            </a:r>
            <a:r>
              <a:rPr lang="nl-NL" dirty="0"/>
              <a:t> or </a:t>
            </a:r>
            <a:r>
              <a:rPr lang="nl-NL" dirty="0" err="1"/>
              <a:t>lose</a:t>
            </a:r>
            <a:r>
              <a:rPr lang="nl-NL" dirty="0"/>
              <a:t> </a:t>
            </a:r>
            <a:r>
              <a:rPr lang="nl-NL" dirty="0" err="1"/>
              <a:t>it</a:t>
            </a:r>
            <a:r>
              <a:rPr lang="nl-NL" dirty="0"/>
              <a:t>’</a:t>
            </a:r>
            <a:endParaRPr lang="nl-NL" dirty="0">
              <a:sym typeface="Wingdings" panose="05000000000000000000" pitchFamily="2" charset="2"/>
            </a:endParaRPr>
          </a:p>
          <a:p>
            <a:r>
              <a:rPr lang="nl-NL" dirty="0">
                <a:sym typeface="Wingdings" panose="05000000000000000000" pitchFamily="2" charset="2"/>
              </a:rPr>
              <a:t>Soms aanpassing </a:t>
            </a:r>
            <a:r>
              <a:rPr lang="nl-NL" dirty="0" err="1">
                <a:sym typeface="Wingdings" panose="05000000000000000000" pitchFamily="2" charset="2"/>
              </a:rPr>
              <a:t>parkinsonmedicatie</a:t>
            </a:r>
            <a:r>
              <a:rPr lang="nl-NL" dirty="0">
                <a:sym typeface="Wingdings" panose="05000000000000000000" pitchFamily="2" charset="2"/>
              </a:rPr>
              <a:t> </a:t>
            </a:r>
          </a:p>
          <a:p>
            <a:r>
              <a:rPr lang="nl-NL" dirty="0">
                <a:sym typeface="Wingdings" panose="05000000000000000000" pitchFamily="2" charset="2"/>
              </a:rPr>
              <a:t>Uitsluiten delier (zeker bij hallucinaties)</a:t>
            </a:r>
          </a:p>
          <a:p>
            <a:r>
              <a:rPr lang="nl-NL" dirty="0" err="1">
                <a:sym typeface="Wingdings" panose="05000000000000000000" pitchFamily="2" charset="2"/>
              </a:rPr>
              <a:t>Compensatiestrategieen</a:t>
            </a:r>
            <a:r>
              <a:rPr lang="nl-NL" dirty="0">
                <a:sym typeface="Wingdings" panose="05000000000000000000" pitchFamily="2" charset="2"/>
              </a:rPr>
              <a:t> aanleren via ergotherapeuten of neuropsychologen</a:t>
            </a:r>
            <a:endParaRPr lang="nl-NL" dirty="0"/>
          </a:p>
          <a:p>
            <a:r>
              <a:rPr lang="nl-NL" dirty="0"/>
              <a:t>Alleen bij dementie: </a:t>
            </a:r>
            <a:r>
              <a:rPr lang="nl-NL" dirty="0" err="1"/>
              <a:t>cholinesterase</a:t>
            </a:r>
            <a:r>
              <a:rPr lang="nl-NL" dirty="0"/>
              <a:t> remmer (zoals </a:t>
            </a:r>
            <a:r>
              <a:rPr lang="nl-NL" dirty="0" err="1"/>
              <a:t>rivastigmine</a:t>
            </a:r>
            <a:r>
              <a:rPr lang="nl-NL" dirty="0"/>
              <a:t>)</a:t>
            </a:r>
          </a:p>
        </p:txBody>
      </p:sp>
    </p:spTree>
    <p:extLst>
      <p:ext uri="{BB962C8B-B14F-4D97-AF65-F5344CB8AC3E}">
        <p14:creationId xmlns:p14="http://schemas.microsoft.com/office/powerpoint/2010/main" val="366177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60C8D-6534-48A3-B20F-A335D57A897A}"/>
              </a:ext>
            </a:extLst>
          </p:cNvPr>
          <p:cNvSpPr>
            <a:spLocks noGrp="1"/>
          </p:cNvSpPr>
          <p:nvPr>
            <p:ph type="title"/>
          </p:nvPr>
        </p:nvSpPr>
        <p:spPr/>
        <p:txBody>
          <a:bodyPr/>
          <a:lstStyle/>
          <a:p>
            <a:r>
              <a:rPr lang="nl-NL" dirty="0"/>
              <a:t>Ondersteuning en begeleiding</a:t>
            </a:r>
          </a:p>
        </p:txBody>
      </p:sp>
      <p:sp>
        <p:nvSpPr>
          <p:cNvPr id="3" name="Tijdelijke aanduiding voor inhoud 2">
            <a:extLst>
              <a:ext uri="{FF2B5EF4-FFF2-40B4-BE49-F238E27FC236}">
                <a16:creationId xmlns:a16="http://schemas.microsoft.com/office/drawing/2014/main" id="{26BF4820-91F7-4DB1-9EE8-265FED63FAFB}"/>
              </a:ext>
            </a:extLst>
          </p:cNvPr>
          <p:cNvSpPr>
            <a:spLocks noGrp="1"/>
          </p:cNvSpPr>
          <p:nvPr>
            <p:ph idx="1"/>
          </p:nvPr>
        </p:nvSpPr>
        <p:spPr/>
        <p:txBody>
          <a:bodyPr/>
          <a:lstStyle/>
          <a:p>
            <a:r>
              <a:rPr lang="nl-NL" dirty="0" err="1"/>
              <a:t>Psycho</a:t>
            </a:r>
            <a:r>
              <a:rPr lang="nl-NL" dirty="0"/>
              <a:t>-educatie</a:t>
            </a:r>
          </a:p>
          <a:p>
            <a:r>
              <a:rPr lang="nl-NL" dirty="0"/>
              <a:t>Training van denkfuncties: ‘cognitieve training’</a:t>
            </a:r>
          </a:p>
          <a:p>
            <a:r>
              <a:rPr lang="nl-NL" dirty="0"/>
              <a:t>Ergotherapeut inschakelen</a:t>
            </a:r>
          </a:p>
          <a:p>
            <a:r>
              <a:rPr lang="nl-NL" dirty="0"/>
              <a:t>Bespreken van autorijden</a:t>
            </a:r>
          </a:p>
          <a:p>
            <a:r>
              <a:rPr lang="nl-NL" dirty="0"/>
              <a:t>Zo actief mogelijk blijven</a:t>
            </a:r>
          </a:p>
        </p:txBody>
      </p:sp>
    </p:spTree>
    <p:extLst>
      <p:ext uri="{BB962C8B-B14F-4D97-AF65-F5344CB8AC3E}">
        <p14:creationId xmlns:p14="http://schemas.microsoft.com/office/powerpoint/2010/main" val="2315544238"/>
      </p:ext>
    </p:extLst>
  </p:cSld>
  <p:clrMapOvr>
    <a:masterClrMapping/>
  </p:clrMapOvr>
</p:sld>
</file>

<file path=ppt/theme/theme1.xml><?xml version="1.0" encoding="utf-8"?>
<a:theme xmlns:a="http://schemas.openxmlformats.org/drawingml/2006/main" name="JBZ Licht">
  <a:themeElements>
    <a:clrScheme name="">
      <a:dk1>
        <a:srgbClr val="000000"/>
      </a:dk1>
      <a:lt1>
        <a:srgbClr val="FFFFFF"/>
      </a:lt1>
      <a:dk2>
        <a:srgbClr val="007DAD"/>
      </a:dk2>
      <a:lt2>
        <a:srgbClr val="808080"/>
      </a:lt2>
      <a:accent1>
        <a:srgbClr val="9E005D"/>
      </a:accent1>
      <a:accent2>
        <a:srgbClr val="00AAAD"/>
      </a:accent2>
      <a:accent3>
        <a:srgbClr val="FFFFFF"/>
      </a:accent3>
      <a:accent4>
        <a:srgbClr val="000000"/>
      </a:accent4>
      <a:accent5>
        <a:srgbClr val="CCAAB6"/>
      </a:accent5>
      <a:accent6>
        <a:srgbClr val="009A9C"/>
      </a:accent6>
      <a:hlink>
        <a:srgbClr val="8CC63F"/>
      </a:hlink>
      <a:folHlink>
        <a:srgbClr val="FCAF17"/>
      </a:folHlink>
    </a:clrScheme>
    <a:fontScheme name="Standaardontwerp">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JBZ Licht</Template>
  <TotalTime>2187</TotalTime>
  <Words>844</Words>
  <Application>Microsoft Office PowerPoint</Application>
  <PresentationFormat>Diavoorstelling (4:3)</PresentationFormat>
  <Paragraphs>142</Paragraphs>
  <Slides>27</Slides>
  <Notes>15</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27</vt:i4>
      </vt:variant>
    </vt:vector>
  </HeadingPairs>
  <TitlesOfParts>
    <vt:vector size="29" baseType="lpstr">
      <vt:lpstr>Calibri</vt:lpstr>
      <vt:lpstr>JBZ Licht</vt:lpstr>
      <vt:lpstr>PowerPoint-presentatie</vt:lpstr>
      <vt:lpstr>Cognitieve klachten en hallucinaties bij Parkinson(isme)</vt:lpstr>
      <vt:lpstr>Ziekte met vele facetten</vt:lpstr>
      <vt:lpstr>Wat is cognitie?</vt:lpstr>
      <vt:lpstr>Cognitieve klachten bij parkinson </vt:lpstr>
      <vt:lpstr>Andere factoren die cognitie beïnvloeden</vt:lpstr>
      <vt:lpstr>Diagnostiek  </vt:lpstr>
      <vt:lpstr>Behandeling </vt:lpstr>
      <vt:lpstr>Ondersteuning en begeleiding</vt:lpstr>
      <vt:lpstr>Ommetjes door het parkinsonbrein Marina Noordegraaf</vt:lpstr>
      <vt:lpstr>PowerPoint-presentatie</vt:lpstr>
      <vt:lpstr>Hoe ga je er mee om</vt:lpstr>
      <vt:lpstr>Gebruiksaanwijzing uitdelen</vt:lpstr>
      <vt:lpstr>Dementie bij Parkinson</vt:lpstr>
      <vt:lpstr>Dementie bij Parkinson</vt:lpstr>
      <vt:lpstr>Hallucinaties</vt:lpstr>
      <vt:lpstr>Hallucinaties</vt:lpstr>
      <vt:lpstr>Oorzaken hallucinaties</vt:lpstr>
      <vt:lpstr>Hallucinaties bij parkinson(isme)</vt:lpstr>
      <vt:lpstr>PowerPoint-presentatie</vt:lpstr>
      <vt:lpstr>PowerPoint-presentatie</vt:lpstr>
      <vt:lpstr>PowerPoint-presentatie</vt:lpstr>
      <vt:lpstr>Wanen</vt:lpstr>
      <vt:lpstr>Parkinson psychose</vt:lpstr>
      <vt:lpstr>Behandeling hallucinaties/psychose</vt:lpstr>
      <vt:lpstr>Take home messages</vt:lpstr>
      <vt:lpstr>  Dank voor uw aandacht  Vragen?</vt:lpstr>
    </vt:vector>
  </TitlesOfParts>
  <Company>Jeroen Bosch Ziekenhuis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evdholst</dc:creator>
  <cp:lastModifiedBy>Miriam Leenders - Parkinson Vereniging</cp:lastModifiedBy>
  <cp:revision>261</cp:revision>
  <cp:lastPrinted>2023-11-13T16:45:07Z</cp:lastPrinted>
  <dcterms:created xsi:type="dcterms:W3CDTF">2018-09-03T09:55:33Z</dcterms:created>
  <dcterms:modified xsi:type="dcterms:W3CDTF">2023-12-05T13:54:31Z</dcterms:modified>
</cp:coreProperties>
</file>