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2" r:id="rId4"/>
    <p:sldId id="261" r:id="rId5"/>
    <p:sldId id="256" r:id="rId6"/>
    <p:sldId id="263" r:id="rId7"/>
    <p:sldId id="265" r:id="rId8"/>
    <p:sldId id="264" r:id="rId9"/>
    <p:sldId id="266" r:id="rId10"/>
    <p:sldId id="307" r:id="rId11"/>
    <p:sldId id="308" r:id="rId12"/>
    <p:sldId id="309" r:id="rId13"/>
    <p:sldId id="310" r:id="rId14"/>
    <p:sldId id="311" r:id="rId15"/>
    <p:sldId id="312" r:id="rId16"/>
    <p:sldId id="267" r:id="rId17"/>
    <p:sldId id="268" r:id="rId18"/>
    <p:sldId id="313" r:id="rId19"/>
    <p:sldId id="314" r:id="rId20"/>
    <p:sldId id="316" r:id="rId21"/>
    <p:sldId id="315" r:id="rId22"/>
    <p:sldId id="317" r:id="rId23"/>
    <p:sldId id="318" r:id="rId24"/>
    <p:sldId id="269" r:id="rId25"/>
    <p:sldId id="270" r:id="rId26"/>
    <p:sldId id="306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EB1"/>
    <a:srgbClr val="E4F0F8"/>
    <a:srgbClr val="ADD3E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D52D9-C09D-4096-9BBF-603756F76BA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3A4AF-A582-41E7-BA86-C45C8091B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77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265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1" name="Google Shape;105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284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1" name="Google Shape;105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904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1" name="Google Shape;105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860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1" name="Google Shape;105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932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265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3" name="Google Shape;1163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4" name="Google Shape;1164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97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2C4D6-12D9-8B6D-904E-51DCF181F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2F771A-A2AF-89D3-5CBA-2A80132B6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83E63E-EBA2-260C-AA02-80C176F5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D35037-D539-FC21-CE26-509D96A8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11DA82-32F2-7C2C-2109-C01C0BAF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78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1F4FF-ABFD-6B2E-0808-6B84C62A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BF34CA-C174-FFF5-7859-41DEC1E5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2FECAD-CB58-5330-75C9-E02C54C8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CD0438-3C09-F155-C5A9-01FBE695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595DB5-4CD7-49CF-50B0-A52E5806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36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C7D90F5-7D08-5B13-DD9D-0B4B141FE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6CF479-2E92-976C-6DCE-0BE14F25C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2D0812-8188-A2D8-94DE-4343DE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CBF143-E7BA-AC1D-7443-A874D0EF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5626B9-2BC1-8499-376C-3FBCB4C1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1_Titeldi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316"/>
            <a:ext cx="12192000" cy="684336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524000" y="43057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pic>
        <p:nvPicPr>
          <p:cNvPr id="24" name="Google Shape;2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6132" y="867733"/>
            <a:ext cx="9319733" cy="175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94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9F6B1-2691-3BF0-4DEB-BAE35D4C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EDF085-9F6D-6A81-9415-B5980A4C1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021BAF-96E6-B17B-EF8B-0EBA9B5E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956460-57A0-4240-5E1C-C1FC8677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E992AA-4A42-17EA-C043-D5B2596A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87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9BB57-ADE1-E30C-51BF-29DA9623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8A4D45-69F7-F606-C5F6-93AB8DBD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FDAC2F-44CE-CE32-1904-3A2538E1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3D72B6-54D7-FB7C-5C53-7819EF48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03E2A7-14F1-21B6-37BE-1C08143E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7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79565-82C1-3046-65D5-283FBA22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2889B-3508-14F9-04C5-ED7071C88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237891-24F0-9356-B7E0-49266F04B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DD925B-2616-4D1D-63CB-BC641546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488677-BBF3-F4DB-006E-6643DD53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73A8D6-7763-5444-E62E-42AEE358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18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4984F-AFC7-8EB4-25A2-2803E23A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9A7762-4D09-EF48-BEDE-5ECCDD356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97B695-105F-AD3B-D4EB-5D712E3EF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C216C0-F7A7-E0D0-42FF-4BF114B08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C854A7-89C4-B326-F005-4973FE22B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B7E7C9-6B0A-06B0-A948-701D7E07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DF76104-FC83-A31A-DFD2-9CF02F48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09E7B4-F201-7592-C2BC-D1E0F0BF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54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DC4D9-7CA8-F168-782B-D5A10672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D8C72DE-3A07-1AFA-9BB7-F092A4E5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B6B0B1-8E9A-4DEB-2485-D3B3BE0C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279CB4-7FFE-01DE-6F98-954296A3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59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A9FB92-C432-73E2-4265-D6831700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39D9D5-62F5-24A8-85AC-CD1268BB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C5B732-E5F4-2C09-E677-12F6CB33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32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5D959-18DB-50FB-D518-41D008A2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87DFB9-005C-0DE5-5483-D4BDFD4E6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349454-27A2-2F66-8CDC-35084935D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98D9C6-30A2-3514-EB14-310D89DB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BB8150-590E-E6EF-6C16-76ACDC63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37839D-8764-C0D3-2F20-7827C1D8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89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9DA98-F668-561A-45BB-467867C1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693EB9-76FA-1FE4-C732-A715ED06B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32EA2D-CBFA-9862-EEED-C82ABB6C1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4E86DC-5AB3-74FB-DB8B-8EE5E1DC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C8357B-83AD-074A-5E79-4044D85F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EF62D3-349E-13E7-1BFE-2744808C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3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DB61F02-196C-47CB-7AA8-27526A94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C8B4D-D1AF-B990-7E7C-661D347CD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E128F6-177C-6193-F5BA-7D5030612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0231-E437-4015-B615-81CC1A0E2B77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77F1AE-5E74-E964-16C7-4EF18DF84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E82584-AA5F-B6BE-FBA7-61A391955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34F9-65A6-46D0-9D3D-A308090552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04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"/>
          <p:cNvSpPr txBox="1"/>
          <p:nvPr/>
        </p:nvSpPr>
        <p:spPr>
          <a:xfrm>
            <a:off x="1436131" y="4542114"/>
            <a:ext cx="9319733" cy="106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3733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Presentatie</a:t>
            </a:r>
            <a:r>
              <a:rPr lang="en-US" sz="37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733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voor</a:t>
            </a:r>
            <a:r>
              <a:rPr lang="en-US" sz="37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733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mensen</a:t>
            </a:r>
            <a:r>
              <a:rPr lang="en-US" sz="37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met Parkinson</a:t>
            </a:r>
            <a:b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Maart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2023</a:t>
            </a:r>
            <a:endParaRPr sz="1867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6132" y="867733"/>
            <a:ext cx="9319733" cy="17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"/>
          <p:cNvSpPr txBox="1"/>
          <p:nvPr/>
        </p:nvSpPr>
        <p:spPr>
          <a:xfrm>
            <a:off x="1225416" y="2870175"/>
            <a:ext cx="9830179" cy="47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en-US" sz="2267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 </a:t>
            </a:r>
            <a:r>
              <a:rPr lang="en-US" sz="2267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SLIMME MANIER  </a:t>
            </a:r>
            <a:r>
              <a:rPr lang="en-US" sz="2267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OM  NAAR </a:t>
            </a:r>
            <a:r>
              <a:rPr lang="en-US" sz="2267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BEHANDELING VAN PARKINSON </a:t>
            </a:r>
            <a:r>
              <a:rPr lang="en-US" sz="2267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 KIJKEN</a:t>
            </a:r>
            <a:endParaRPr sz="1867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" y="1126434"/>
            <a:ext cx="594952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Medicatie</a:t>
            </a:r>
            <a:endParaRPr lang="nl-NL" sz="4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702992-071F-EF97-42F8-712C3222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548" y="1274364"/>
            <a:ext cx="2590109" cy="26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jl: omhoog 10">
            <a:extLst>
              <a:ext uri="{FF2B5EF4-FFF2-40B4-BE49-F238E27FC236}">
                <a16:creationId xmlns:a16="http://schemas.microsoft.com/office/drawing/2014/main" id="{E0C94102-6FEF-D3A5-11FD-D4FD440DFE3E}"/>
              </a:ext>
            </a:extLst>
          </p:cNvPr>
          <p:cNvSpPr/>
          <p:nvPr/>
        </p:nvSpPr>
        <p:spPr>
          <a:xfrm rot="7167475">
            <a:off x="7540215" y="1051061"/>
            <a:ext cx="816745" cy="1463250"/>
          </a:xfrm>
          <a:prstGeom prst="upArrow">
            <a:avLst/>
          </a:prstGeom>
          <a:solidFill>
            <a:schemeClr val="bg1"/>
          </a:solidFill>
          <a:ln w="57150">
            <a:solidFill>
              <a:srgbClr val="287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EA1C341-B190-64DD-FE85-824D3486E7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4" t="4104" r="76035" b="62676"/>
          <a:stretch/>
        </p:blipFill>
        <p:spPr>
          <a:xfrm>
            <a:off x="3553868" y="36957"/>
            <a:ext cx="1096420" cy="108947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0821B27-7546-4F5A-B5FA-07F6C7FF9E56}"/>
              </a:ext>
            </a:extLst>
          </p:cNvPr>
          <p:cNvSpPr txBox="1"/>
          <p:nvPr/>
        </p:nvSpPr>
        <p:spPr>
          <a:xfrm>
            <a:off x="454012" y="1458818"/>
            <a:ext cx="51864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Het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tijdstip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van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medicatie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is heel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belangrijk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voor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een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goede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werking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Neemt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uw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medicatie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altijd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volgens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een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vast schema in?</a:t>
            </a:r>
            <a:b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</a:b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Vergeet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dat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wel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eens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Medicatieherinneringen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kunnen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helpen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om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uw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medicijnen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op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tijd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nemen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niet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vergeten</a:t>
            </a: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53171A-E88B-3942-4993-25B52B0C75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61"/>
          <a:stretch/>
        </p:blipFill>
        <p:spPr>
          <a:xfrm>
            <a:off x="8890825" y="4345824"/>
            <a:ext cx="3265626" cy="217708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58CA018-8EE5-BF45-969D-09CEC5C9EB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008"/>
          <a:stretch/>
        </p:blipFill>
        <p:spPr>
          <a:xfrm>
            <a:off x="6243963" y="4375465"/>
            <a:ext cx="2839533" cy="21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" y="1126434"/>
            <a:ext cx="594952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Maaltijden</a:t>
            </a:r>
            <a:endParaRPr lang="nl-NL" sz="4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702992-071F-EF97-42F8-712C3222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25" y="2151449"/>
            <a:ext cx="2590109" cy="26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jl: omhoog 10">
            <a:extLst>
              <a:ext uri="{FF2B5EF4-FFF2-40B4-BE49-F238E27FC236}">
                <a16:creationId xmlns:a16="http://schemas.microsoft.com/office/drawing/2014/main" id="{E0C94102-6FEF-D3A5-11FD-D4FD440DFE3E}"/>
              </a:ext>
            </a:extLst>
          </p:cNvPr>
          <p:cNvSpPr/>
          <p:nvPr/>
        </p:nvSpPr>
        <p:spPr>
          <a:xfrm rot="18641409">
            <a:off x="9554404" y="3484019"/>
            <a:ext cx="816745" cy="1463250"/>
          </a:xfrm>
          <a:prstGeom prst="upArrow">
            <a:avLst/>
          </a:prstGeom>
          <a:solidFill>
            <a:schemeClr val="bg1"/>
          </a:solidFill>
          <a:ln w="57150">
            <a:solidFill>
              <a:srgbClr val="287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EA1C341-B190-64DD-FE85-824D3486E7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4" t="4104" r="76035" b="62676"/>
          <a:stretch/>
        </p:blipFill>
        <p:spPr>
          <a:xfrm>
            <a:off x="3553868" y="36957"/>
            <a:ext cx="1096420" cy="108947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0821B27-7546-4F5A-B5FA-07F6C7FF9E56}"/>
              </a:ext>
            </a:extLst>
          </p:cNvPr>
          <p:cNvSpPr txBox="1"/>
          <p:nvPr/>
        </p:nvSpPr>
        <p:spPr>
          <a:xfrm>
            <a:off x="454011" y="1714623"/>
            <a:ext cx="53874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Met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deze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knop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kunt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aangeven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wanneer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een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maaltijd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heeft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gegeten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.</a:t>
            </a: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Het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kan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veel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uitmaken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of u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uw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medicatie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voor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een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maaltijd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inneemt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43F06E-0814-27D8-DD86-FC5B42C01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926" t="57959" r="2477" b="7960"/>
          <a:stretch/>
        </p:blipFill>
        <p:spPr>
          <a:xfrm>
            <a:off x="3636532" y="36956"/>
            <a:ext cx="1176496" cy="10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2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" y="1135578"/>
            <a:ext cx="594952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Symptomen</a:t>
            </a:r>
            <a:endParaRPr lang="nl-NL" sz="4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702992-071F-EF97-42F8-712C3222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0242"/>
            <a:ext cx="2590109" cy="26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jl: omhoog 10">
            <a:extLst>
              <a:ext uri="{FF2B5EF4-FFF2-40B4-BE49-F238E27FC236}">
                <a16:creationId xmlns:a16="http://schemas.microsoft.com/office/drawing/2014/main" id="{E0C94102-6FEF-D3A5-11FD-D4FD440DFE3E}"/>
              </a:ext>
            </a:extLst>
          </p:cNvPr>
          <p:cNvSpPr/>
          <p:nvPr/>
        </p:nvSpPr>
        <p:spPr>
          <a:xfrm rot="14801789">
            <a:off x="7986126" y="1382741"/>
            <a:ext cx="816745" cy="1463250"/>
          </a:xfrm>
          <a:prstGeom prst="upArrow">
            <a:avLst/>
          </a:prstGeom>
          <a:solidFill>
            <a:schemeClr val="bg1"/>
          </a:solidFill>
          <a:ln w="57150">
            <a:solidFill>
              <a:srgbClr val="287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0821B27-7546-4F5A-B5FA-07F6C7FF9E56}"/>
              </a:ext>
            </a:extLst>
          </p:cNvPr>
          <p:cNvSpPr txBox="1"/>
          <p:nvPr/>
        </p:nvSpPr>
        <p:spPr>
          <a:xfrm>
            <a:off x="454012" y="1714623"/>
            <a:ext cx="518649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Deze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symptomenlijst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is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persoonlijk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U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kunt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zelf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woorden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toevoegen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die u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belangrijk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vindt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De arts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krijgt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zo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een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beter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beeld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van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eventuele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bijwerkingen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.</a:t>
            </a: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U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kunt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deze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functie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ook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gebruiken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om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aan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geven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dat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een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foutje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hebt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gemaakt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bij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het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invullen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533085-62C8-2665-CBAC-3D03E0C7A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88" t="4390" r="3115" b="62676"/>
          <a:stretch/>
        </p:blipFill>
        <p:spPr>
          <a:xfrm>
            <a:off x="3292219" y="52202"/>
            <a:ext cx="1124611" cy="108468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1C91950-920E-7EA7-4C76-4EDE7BE78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70" y="2922130"/>
            <a:ext cx="2990134" cy="3107666"/>
          </a:xfrm>
          <a:prstGeom prst="rect">
            <a:avLst/>
          </a:prstGeom>
        </p:spPr>
      </p:pic>
      <p:sp>
        <p:nvSpPr>
          <p:cNvPr id="6" name="Boog 5">
            <a:extLst>
              <a:ext uri="{FF2B5EF4-FFF2-40B4-BE49-F238E27FC236}">
                <a16:creationId xmlns:a16="http://schemas.microsoft.com/office/drawing/2014/main" id="{E926188B-E8AD-D1C4-A570-B0FD35CEB4EE}"/>
              </a:ext>
            </a:extLst>
          </p:cNvPr>
          <p:cNvSpPr/>
          <p:nvPr/>
        </p:nvSpPr>
        <p:spPr>
          <a:xfrm rot="5400000">
            <a:off x="4519392" y="-61831"/>
            <a:ext cx="2242232" cy="8783245"/>
          </a:xfrm>
          <a:prstGeom prst="arc">
            <a:avLst>
              <a:gd name="adj1" fmla="val 16766007"/>
              <a:gd name="adj2" fmla="val 21573442"/>
            </a:avLst>
          </a:prstGeom>
          <a:ln w="38100">
            <a:solidFill>
              <a:srgbClr val="287EB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5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" y="1126434"/>
            <a:ext cx="594952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Slaap</a:t>
            </a:r>
            <a:endParaRPr lang="nl-NL" sz="4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702992-071F-EF97-42F8-712C3222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39" y="2362786"/>
            <a:ext cx="3007203" cy="31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jl: omhoog 10">
            <a:extLst>
              <a:ext uri="{FF2B5EF4-FFF2-40B4-BE49-F238E27FC236}">
                <a16:creationId xmlns:a16="http://schemas.microsoft.com/office/drawing/2014/main" id="{E0C94102-6FEF-D3A5-11FD-D4FD440DFE3E}"/>
              </a:ext>
            </a:extLst>
          </p:cNvPr>
          <p:cNvSpPr/>
          <p:nvPr/>
        </p:nvSpPr>
        <p:spPr>
          <a:xfrm rot="10800000">
            <a:off x="8533878" y="1398482"/>
            <a:ext cx="816745" cy="1463250"/>
          </a:xfrm>
          <a:prstGeom prst="upArrow">
            <a:avLst/>
          </a:prstGeom>
          <a:solidFill>
            <a:schemeClr val="bg1"/>
          </a:solidFill>
          <a:ln w="57150">
            <a:solidFill>
              <a:srgbClr val="287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0821B27-7546-4F5A-B5FA-07F6C7FF9E56}"/>
              </a:ext>
            </a:extLst>
          </p:cNvPr>
          <p:cNvSpPr txBox="1"/>
          <p:nvPr/>
        </p:nvSpPr>
        <p:spPr>
          <a:xfrm>
            <a:off x="454012" y="1714623"/>
            <a:ext cx="51864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Met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deze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knop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kunt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aangeven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als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gaat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slapen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Het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horloge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stopt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dan met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meten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u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kunt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het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horloge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afdoen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317C554-208E-8648-8A1E-8AB901810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84" t="2705" r="37585" b="62677"/>
          <a:stretch/>
        </p:blipFill>
        <p:spPr>
          <a:xfrm>
            <a:off x="3474781" y="36431"/>
            <a:ext cx="1148435" cy="10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8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" y="1126434"/>
            <a:ext cx="594952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Klok</a:t>
            </a:r>
            <a:endParaRPr lang="nl-NL" sz="4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702992-071F-EF97-42F8-712C3222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25" y="2151449"/>
            <a:ext cx="2590109" cy="26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jl: omhoog 10">
            <a:extLst>
              <a:ext uri="{FF2B5EF4-FFF2-40B4-BE49-F238E27FC236}">
                <a16:creationId xmlns:a16="http://schemas.microsoft.com/office/drawing/2014/main" id="{E0C94102-6FEF-D3A5-11FD-D4FD440DFE3E}"/>
              </a:ext>
            </a:extLst>
          </p:cNvPr>
          <p:cNvSpPr/>
          <p:nvPr/>
        </p:nvSpPr>
        <p:spPr>
          <a:xfrm rot="3026486">
            <a:off x="7273762" y="3478167"/>
            <a:ext cx="816745" cy="1463250"/>
          </a:xfrm>
          <a:prstGeom prst="upArrow">
            <a:avLst/>
          </a:prstGeom>
          <a:solidFill>
            <a:schemeClr val="bg1"/>
          </a:solidFill>
          <a:ln w="57150">
            <a:solidFill>
              <a:srgbClr val="287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0821B27-7546-4F5A-B5FA-07F6C7FF9E56}"/>
              </a:ext>
            </a:extLst>
          </p:cNvPr>
          <p:cNvSpPr txBox="1"/>
          <p:nvPr/>
        </p:nvSpPr>
        <p:spPr>
          <a:xfrm>
            <a:off x="454012" y="1714623"/>
            <a:ext cx="5186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Zoals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ieder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horloge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heeft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ook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ons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horloge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een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klok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6C1739-4118-944E-1C9B-174A460D2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2" t="59004" r="74501" b="8061"/>
          <a:stretch/>
        </p:blipFill>
        <p:spPr>
          <a:xfrm>
            <a:off x="4347779" y="127403"/>
            <a:ext cx="1056672" cy="9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0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434"/>
            <a:ext cx="1219200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Bewegingsmonitor</a:t>
            </a:r>
            <a:endParaRPr lang="nl-NL" sz="40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0821B27-7546-4F5A-B5FA-07F6C7FF9E56}"/>
              </a:ext>
            </a:extLst>
          </p:cNvPr>
          <p:cNvSpPr txBox="1"/>
          <p:nvPr/>
        </p:nvSpPr>
        <p:spPr>
          <a:xfrm>
            <a:off x="688018" y="1676893"/>
            <a:ext cx="97343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Er zit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ook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een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bewegingsmonitor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in het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horloge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accelerometrie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).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Deze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kan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gebruikt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worden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als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aanvulling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op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uw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eigen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dagboek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4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" y="1126434"/>
            <a:ext cx="12193481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En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nu?</a:t>
            </a:r>
            <a:endParaRPr lang="nl-NL" sz="4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C698CC-1C8D-01B5-7C4F-6AA8B7001BEB}"/>
              </a:ext>
            </a:extLst>
          </p:cNvPr>
          <p:cNvSpPr txBox="1"/>
          <p:nvPr/>
        </p:nvSpPr>
        <p:spPr>
          <a:xfrm>
            <a:off x="590364" y="1761248"/>
            <a:ext cx="11305714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Nu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hebben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we alle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informatie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die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nodig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is om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een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dagboek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te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maken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Deze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gegevens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worden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allemaal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automatisch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opgeslagen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7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Maar wat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gebeurt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er met al </a:t>
            </a:r>
            <a:r>
              <a:rPr lang="en-US" sz="2700" dirty="0" err="1">
                <a:solidFill>
                  <a:srgbClr val="287EB1"/>
                </a:solidFill>
                <a:latin typeface="Arial" panose="020B0604020202020204" pitchFamily="34" charset="0"/>
              </a:rPr>
              <a:t>deze</a:t>
            </a: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 data?</a:t>
            </a:r>
            <a:b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</a:br>
            <a:r>
              <a:rPr lang="en-US" sz="2700" dirty="0">
                <a:solidFill>
                  <a:srgbClr val="287EB1"/>
                </a:solidFill>
                <a:latin typeface="Arial" panose="020B0604020202020204" pitchFamily="34" charset="0"/>
              </a:rPr>
              <a:t>	</a:t>
            </a:r>
            <a:br>
              <a:rPr lang="en-US" sz="2700" dirty="0"/>
            </a:br>
            <a:endParaRPr lang="en-US" sz="27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0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434"/>
            <a:ext cx="5754211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De online portal</a:t>
            </a:r>
            <a:endParaRPr lang="nl-NL" sz="4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C698CC-1C8D-01B5-7C4F-6AA8B7001BEB}"/>
              </a:ext>
            </a:extLst>
          </p:cNvPr>
          <p:cNvSpPr txBox="1"/>
          <p:nvPr/>
        </p:nvSpPr>
        <p:spPr>
          <a:xfrm>
            <a:off x="604993" y="1541252"/>
            <a:ext cx="4461030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De portal is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een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online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omgeving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waarin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uw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arts al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uw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verzamelde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gegevens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kunnen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bekijken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U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kunt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zelf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bepalen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wie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toegang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heeft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tot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uw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gegevens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.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Dat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kan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ook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een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mantelzorger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zijn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000" dirty="0"/>
            </a:b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BF5B6FA-7225-7C5C-3537-78E8D5505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/>
          <a:stretch/>
        </p:blipFill>
        <p:spPr bwMode="auto">
          <a:xfrm>
            <a:off x="5882108" y="1126434"/>
            <a:ext cx="6306272" cy="57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9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434"/>
            <a:ext cx="5690586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De online portal</a:t>
            </a:r>
            <a:endParaRPr lang="nl-NL" sz="4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C698CC-1C8D-01B5-7C4F-6AA8B7001BEB}"/>
              </a:ext>
            </a:extLst>
          </p:cNvPr>
          <p:cNvSpPr txBox="1"/>
          <p:nvPr/>
        </p:nvSpPr>
        <p:spPr>
          <a:xfrm>
            <a:off x="528220" y="1362860"/>
            <a:ext cx="5566299" cy="511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87EB1"/>
                </a:solidFill>
                <a:latin typeface="Arial" panose="020B0604020202020204" pitchFamily="34" charset="0"/>
              </a:rPr>
              <a:t>Als </a:t>
            </a:r>
            <a:r>
              <a:rPr lang="en-US" sz="2000" b="1" dirty="0" err="1">
                <a:solidFill>
                  <a:srgbClr val="287EB1"/>
                </a:solidFill>
                <a:latin typeface="Arial" panose="020B0604020202020204" pitchFamily="34" charset="0"/>
              </a:rPr>
              <a:t>gebruiker</a:t>
            </a:r>
            <a:r>
              <a:rPr lang="en-US" sz="2000" b="1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87EB1"/>
                </a:solidFill>
                <a:latin typeface="Arial" panose="020B0604020202020204" pitchFamily="34" charset="0"/>
              </a:rPr>
              <a:t>kunt</a:t>
            </a:r>
            <a:r>
              <a:rPr lang="en-US" sz="2000" b="1" dirty="0">
                <a:solidFill>
                  <a:srgbClr val="287EB1"/>
                </a:solidFill>
                <a:latin typeface="Arial" panose="020B0604020202020204" pitchFamily="34" charset="0"/>
              </a:rPr>
              <a:t> u</a:t>
            </a:r>
            <a:br>
              <a:rPr lang="en-US" sz="2000" b="1" dirty="0">
                <a:solidFill>
                  <a:srgbClr val="287EB1"/>
                </a:solidFill>
                <a:latin typeface="Arial" panose="020B0604020202020204" pitchFamily="34" charset="0"/>
              </a:rPr>
            </a:br>
            <a:endParaRPr lang="en-US" sz="2000" b="1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Uw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eigen data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bekijken</a:t>
            </a:r>
            <a:b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</a:b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Bepalen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wie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uw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kan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zien</a:t>
            </a:r>
            <a:b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</a:b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Uw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eigen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symptomenlijst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aanpassen</a:t>
            </a:r>
            <a:b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</a:b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Medicatieherinneringen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wijzigen</a:t>
            </a: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000" dirty="0"/>
            </a:b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453C9B-DEE3-E0A0-A2A1-1E1895D39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1" r="19210"/>
          <a:stretch/>
        </p:blipFill>
        <p:spPr>
          <a:xfrm>
            <a:off x="5805996" y="1126434"/>
            <a:ext cx="6386004" cy="57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1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434"/>
            <a:ext cx="5754211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De online portal</a:t>
            </a:r>
            <a:endParaRPr lang="nl-NL" sz="4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C698CC-1C8D-01B5-7C4F-6AA8B7001BEB}"/>
              </a:ext>
            </a:extLst>
          </p:cNvPr>
          <p:cNvSpPr txBox="1"/>
          <p:nvPr/>
        </p:nvSpPr>
        <p:spPr>
          <a:xfrm>
            <a:off x="528220" y="1362860"/>
            <a:ext cx="5082467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87EB1"/>
                </a:solidFill>
                <a:latin typeface="Arial" panose="020B0604020202020204" pitchFamily="34" charset="0"/>
              </a:rPr>
              <a:t>Uw</a:t>
            </a:r>
            <a:r>
              <a:rPr lang="en-US" sz="2000" b="1" dirty="0">
                <a:solidFill>
                  <a:srgbClr val="287EB1"/>
                </a:solidFill>
                <a:latin typeface="Arial" panose="020B0604020202020204" pitchFamily="34" charset="0"/>
              </a:rPr>
              <a:t> arts </a:t>
            </a:r>
            <a:r>
              <a:rPr lang="en-US" sz="2000" b="1" dirty="0" err="1">
                <a:solidFill>
                  <a:srgbClr val="287EB1"/>
                </a:solidFill>
                <a:latin typeface="Arial" panose="020B0604020202020204" pitchFamily="34" charset="0"/>
              </a:rPr>
              <a:t>kan</a:t>
            </a:r>
            <a:br>
              <a:rPr lang="en-US" sz="2000" b="1" dirty="0">
                <a:solidFill>
                  <a:srgbClr val="287EB1"/>
                </a:solidFill>
                <a:latin typeface="Arial" panose="020B0604020202020204" pitchFamily="34" charset="0"/>
              </a:rPr>
            </a:br>
            <a:endParaRPr lang="en-US" sz="2000" b="1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Uw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ziekteverloop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bijhouden</a:t>
            </a: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Uw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behandelplan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aanpassen</a:t>
            </a:r>
            <a:b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</a:b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Bekijken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hoe u op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medicijnen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reageert</a:t>
            </a:r>
            <a:b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</a:b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Bekijken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of u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uw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medicatie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goed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volgens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het schema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slikt</a:t>
            </a: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BF5B6FA-7225-7C5C-3537-78E8D5505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/>
          <a:stretch/>
        </p:blipFill>
        <p:spPr bwMode="auto">
          <a:xfrm>
            <a:off x="5882108" y="1126434"/>
            <a:ext cx="6306272" cy="57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2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9CEEAB9-1476-E37B-66A5-9F9F57DBD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434"/>
            <a:ext cx="1219200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De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ziekte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van Parkinson</a:t>
            </a:r>
            <a:endParaRPr lang="nl-NL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6FDB61-5704-98B0-B5B7-02F37BDAFE29}"/>
              </a:ext>
            </a:extLst>
          </p:cNvPr>
          <p:cNvSpPr txBox="1"/>
          <p:nvPr/>
        </p:nvSpPr>
        <p:spPr>
          <a:xfrm>
            <a:off x="568551" y="2025999"/>
            <a:ext cx="108130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Progressieve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ziekte</a:t>
            </a:r>
            <a:endParaRPr lang="en-US" sz="2000" b="0" i="0" u="none" strike="noStrike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Veel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verschillende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symptomen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, </a:t>
            </a:r>
            <a:b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heel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persoonlijk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beeld</a:t>
            </a: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Ziekte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ontwikkelt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zich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bij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iedereen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anders</a:t>
            </a: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Niet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genezen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, </a:t>
            </a:r>
            <a:b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</a:b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wel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veel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mogelijk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met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medicatie</a:t>
            </a: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23942B59-FB2A-E159-753D-FD82FCD39D7F}"/>
              </a:ext>
            </a:extLst>
          </p:cNvPr>
          <p:cNvGrpSpPr/>
          <p:nvPr/>
        </p:nvGrpSpPr>
        <p:grpSpPr>
          <a:xfrm>
            <a:off x="4232877" y="2025999"/>
            <a:ext cx="8104125" cy="3705567"/>
            <a:chOff x="3819137" y="2025999"/>
            <a:chExt cx="8104125" cy="3705567"/>
          </a:xfrm>
        </p:grpSpPr>
        <p:pic>
          <p:nvPicPr>
            <p:cNvPr id="4" name="Google Shape;220;p13">
              <a:extLst>
                <a:ext uri="{FF2B5EF4-FFF2-40B4-BE49-F238E27FC236}">
                  <a16:creationId xmlns:a16="http://schemas.microsoft.com/office/drawing/2014/main" id="{E89E2BF8-5433-913F-D521-E40BED7537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3260" r="24318" b="16706"/>
            <a:stretch/>
          </p:blipFill>
          <p:spPr>
            <a:xfrm>
              <a:off x="6600619" y="2025999"/>
              <a:ext cx="3171320" cy="32752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221;p13">
              <a:extLst>
                <a:ext uri="{FF2B5EF4-FFF2-40B4-BE49-F238E27FC236}">
                  <a16:creationId xmlns:a16="http://schemas.microsoft.com/office/drawing/2014/main" id="{F8150E20-CB53-EADA-24D4-6C1B030BFED6}"/>
                </a:ext>
              </a:extLst>
            </p:cNvPr>
            <p:cNvSpPr txBox="1"/>
            <p:nvPr/>
          </p:nvSpPr>
          <p:spPr>
            <a:xfrm>
              <a:off x="9771939" y="2320404"/>
              <a:ext cx="1764199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287EB1"/>
                  </a:solidFill>
                  <a:latin typeface="Calibri"/>
                  <a:ea typeface="Calibri"/>
                  <a:cs typeface="Calibri"/>
                  <a:sym typeface="Calibri"/>
                </a:rPr>
                <a:t>Parkinson masker</a:t>
              </a:r>
              <a:endParaRPr sz="1600" b="0" i="0" u="none" strike="noStrike" cap="none" dirty="0">
                <a:solidFill>
                  <a:srgbClr val="287EB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22;p13">
              <a:extLst>
                <a:ext uri="{FF2B5EF4-FFF2-40B4-BE49-F238E27FC236}">
                  <a16:creationId xmlns:a16="http://schemas.microsoft.com/office/drawing/2014/main" id="{0B5B3439-3FBC-0F86-A3E7-BFFF6FCE9E42}"/>
                </a:ext>
              </a:extLst>
            </p:cNvPr>
            <p:cNvSpPr txBox="1"/>
            <p:nvPr/>
          </p:nvSpPr>
          <p:spPr>
            <a:xfrm>
              <a:off x="9771940" y="3303108"/>
              <a:ext cx="2151322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600" b="0" i="0" u="none" strike="noStrike" cap="none" dirty="0">
                  <a:solidFill>
                    <a:srgbClr val="287EB1"/>
                  </a:solidFill>
                  <a:latin typeface="Calibri"/>
                  <a:ea typeface="Calibri"/>
                  <a:cs typeface="Calibri"/>
                  <a:sym typeface="Calibri"/>
                </a:rPr>
                <a:t>Moeilijk op gang komen bij bewegen</a:t>
              </a:r>
              <a:endParaRPr sz="1600" b="0" i="0" u="none" strike="noStrike" cap="none" dirty="0">
                <a:solidFill>
                  <a:srgbClr val="287EB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23;p13">
              <a:extLst>
                <a:ext uri="{FF2B5EF4-FFF2-40B4-BE49-F238E27FC236}">
                  <a16:creationId xmlns:a16="http://schemas.microsoft.com/office/drawing/2014/main" id="{84C7C98F-1EB2-0C6F-B8C7-F0560D36FC6A}"/>
                </a:ext>
              </a:extLst>
            </p:cNvPr>
            <p:cNvSpPr txBox="1"/>
            <p:nvPr/>
          </p:nvSpPr>
          <p:spPr>
            <a:xfrm>
              <a:off x="9771940" y="4346868"/>
              <a:ext cx="176419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600" b="0" i="0" u="none" strike="noStrike" cap="none" dirty="0">
                  <a:solidFill>
                    <a:srgbClr val="287EB1"/>
                  </a:solidFill>
                  <a:latin typeface="Calibri"/>
                  <a:ea typeface="Calibri"/>
                  <a:cs typeface="Calibri"/>
                  <a:sym typeface="Calibri"/>
                </a:rPr>
                <a:t>Schuifelend lopen</a:t>
              </a:r>
              <a:endParaRPr sz="1600" b="0" i="0" u="none" strike="noStrike" cap="none" dirty="0">
                <a:solidFill>
                  <a:srgbClr val="287EB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287EB1"/>
                  </a:solidFill>
                  <a:latin typeface="Calibri"/>
                  <a:ea typeface="Calibri"/>
                  <a:cs typeface="Calibri"/>
                  <a:sym typeface="Calibri"/>
                </a:rPr>
                <a:t>Moeite met balans</a:t>
              </a:r>
              <a:endParaRPr sz="1600" b="0" i="0" u="none" strike="noStrike" cap="none" dirty="0">
                <a:solidFill>
                  <a:srgbClr val="287EB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24;p13">
              <a:extLst>
                <a:ext uri="{FF2B5EF4-FFF2-40B4-BE49-F238E27FC236}">
                  <a16:creationId xmlns:a16="http://schemas.microsoft.com/office/drawing/2014/main" id="{ACC5B6FC-F8AD-F7FD-9A9F-A8F85333754D}"/>
                </a:ext>
              </a:extLst>
            </p:cNvPr>
            <p:cNvSpPr txBox="1"/>
            <p:nvPr/>
          </p:nvSpPr>
          <p:spPr>
            <a:xfrm>
              <a:off x="3819137" y="2212682"/>
              <a:ext cx="2781482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600" b="0" i="0" u="none" strike="noStrike" cap="none" dirty="0">
                  <a:solidFill>
                    <a:srgbClr val="287EB1"/>
                  </a:solidFill>
                  <a:latin typeface="Calibri"/>
                  <a:ea typeface="Calibri"/>
                  <a:cs typeface="Calibri"/>
                  <a:sym typeface="Calibri"/>
                </a:rPr>
                <a:t>stemmingswisselingen</a:t>
              </a:r>
              <a:endParaRPr sz="1600" b="0" i="0" u="none" strike="noStrike" cap="none" dirty="0">
                <a:solidFill>
                  <a:srgbClr val="287EB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287EB1"/>
                  </a:solidFill>
                  <a:latin typeface="Calibri"/>
                  <a:ea typeface="Calibri"/>
                  <a:cs typeface="Calibri"/>
                  <a:sym typeface="Calibri"/>
                </a:rPr>
                <a:t>Veranderingen slaappatroon</a:t>
              </a:r>
              <a:endParaRPr sz="1600" b="0" i="0" u="none" strike="noStrike" cap="none" dirty="0">
                <a:solidFill>
                  <a:srgbClr val="287EB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25;p13">
              <a:extLst>
                <a:ext uri="{FF2B5EF4-FFF2-40B4-BE49-F238E27FC236}">
                  <a16:creationId xmlns:a16="http://schemas.microsoft.com/office/drawing/2014/main" id="{28E4E51A-08B1-6816-57C5-69F78EA6A647}"/>
                </a:ext>
              </a:extLst>
            </p:cNvPr>
            <p:cNvSpPr txBox="1"/>
            <p:nvPr/>
          </p:nvSpPr>
          <p:spPr>
            <a:xfrm>
              <a:off x="4836418" y="3269052"/>
              <a:ext cx="176419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600" b="0" i="0" u="none" strike="noStrike" cap="none" dirty="0">
                  <a:solidFill>
                    <a:srgbClr val="287EB1"/>
                  </a:solidFill>
                  <a:latin typeface="Calibri"/>
                  <a:ea typeface="Calibri"/>
                  <a:cs typeface="Calibri"/>
                  <a:sym typeface="Calibri"/>
                </a:rPr>
                <a:t>Trage bewegingen</a:t>
              </a:r>
              <a:endParaRPr sz="1600" b="0" i="0" u="none" strike="noStrike" cap="none" dirty="0">
                <a:solidFill>
                  <a:srgbClr val="287EB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287EB1"/>
                  </a:solidFill>
                  <a:latin typeface="Calibri"/>
                  <a:ea typeface="Calibri"/>
                  <a:cs typeface="Calibri"/>
                  <a:sym typeface="Calibri"/>
                </a:rPr>
                <a:t>tremor</a:t>
              </a:r>
              <a:endParaRPr sz="1600" b="0" i="0" u="none" strike="noStrike" cap="none" dirty="0">
                <a:solidFill>
                  <a:srgbClr val="287EB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26;p13">
              <a:extLst>
                <a:ext uri="{FF2B5EF4-FFF2-40B4-BE49-F238E27FC236}">
                  <a16:creationId xmlns:a16="http://schemas.microsoft.com/office/drawing/2014/main" id="{32718F05-2ACA-6628-0AC1-E4430237C10A}"/>
                </a:ext>
              </a:extLst>
            </p:cNvPr>
            <p:cNvSpPr txBox="1"/>
            <p:nvPr/>
          </p:nvSpPr>
          <p:spPr>
            <a:xfrm>
              <a:off x="4836418" y="4517450"/>
              <a:ext cx="1764199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nl-NL" sz="1600" b="0" i="0" u="none" strike="noStrike" cap="none" dirty="0">
                  <a:solidFill>
                    <a:srgbClr val="287EB1"/>
                  </a:solidFill>
                  <a:latin typeface="Calibri"/>
                  <a:ea typeface="Calibri"/>
                  <a:cs typeface="Calibri"/>
                  <a:sym typeface="Calibri"/>
                </a:rPr>
                <a:t>darmwerking</a:t>
              </a:r>
              <a:endParaRPr sz="1600" b="0" i="0" u="none" strike="noStrike" cap="none" dirty="0">
                <a:solidFill>
                  <a:srgbClr val="287E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27;p13">
              <a:extLst>
                <a:ext uri="{FF2B5EF4-FFF2-40B4-BE49-F238E27FC236}">
                  <a16:creationId xmlns:a16="http://schemas.microsoft.com/office/drawing/2014/main" id="{011AAE87-43B1-8B81-B47A-0114300AAB15}"/>
                </a:ext>
              </a:extLst>
            </p:cNvPr>
            <p:cNvSpPr/>
            <p:nvPr/>
          </p:nvSpPr>
          <p:spPr>
            <a:xfrm>
              <a:off x="5718519" y="5395946"/>
              <a:ext cx="1661276" cy="335620"/>
            </a:xfrm>
            <a:prstGeom prst="roundRect">
              <a:avLst>
                <a:gd name="adj" fmla="val 50000"/>
              </a:avLst>
            </a:prstGeom>
            <a:solidFill>
              <a:srgbClr val="CA25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symptomen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8;p13">
              <a:extLst>
                <a:ext uri="{FF2B5EF4-FFF2-40B4-BE49-F238E27FC236}">
                  <a16:creationId xmlns:a16="http://schemas.microsoft.com/office/drawing/2014/main" id="{9B81C3DC-2750-C543-F88A-CDDA60B9C60B}"/>
                </a:ext>
              </a:extLst>
            </p:cNvPr>
            <p:cNvSpPr/>
            <p:nvPr/>
          </p:nvSpPr>
          <p:spPr>
            <a:xfrm>
              <a:off x="9047999" y="5345271"/>
              <a:ext cx="1661276" cy="335620"/>
            </a:xfrm>
            <a:prstGeom prst="roundRect">
              <a:avLst>
                <a:gd name="adj" fmla="val 50000"/>
              </a:avLst>
            </a:prstGeom>
            <a:solidFill>
              <a:srgbClr val="004D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kenmerken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85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F87C61B-05BF-E0F0-0898-966768DD0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" y="1126434"/>
            <a:ext cx="12192000" cy="5731566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F43D471C-BDC2-1A91-878F-15A22546EA58}"/>
              </a:ext>
            </a:extLst>
          </p:cNvPr>
          <p:cNvSpPr/>
          <p:nvPr/>
        </p:nvSpPr>
        <p:spPr>
          <a:xfrm>
            <a:off x="274099" y="2342827"/>
            <a:ext cx="11826461" cy="3487785"/>
          </a:xfrm>
          <a:prstGeom prst="rightArrow">
            <a:avLst>
              <a:gd name="adj1" fmla="val 50000"/>
              <a:gd name="adj2" fmla="val 35144"/>
            </a:avLst>
          </a:prstGeom>
          <a:solidFill>
            <a:srgbClr val="287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3" name="Google Shape;1053;p70"/>
          <p:cNvSpPr txBox="1">
            <a:spLocks noGrp="1"/>
          </p:cNvSpPr>
          <p:nvPr>
            <p:ph type="title"/>
          </p:nvPr>
        </p:nvSpPr>
        <p:spPr>
          <a:xfrm>
            <a:off x="838200" y="90008"/>
            <a:ext cx="10515600" cy="1049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sz="4000" dirty="0" err="1">
                <a:solidFill>
                  <a:srgbClr val="287EB1"/>
                </a:solidFill>
              </a:rPr>
              <a:t>Praktijkvoorbeeld</a:t>
            </a:r>
            <a:r>
              <a:rPr lang="en-US" sz="4000" dirty="0">
                <a:solidFill>
                  <a:srgbClr val="287EB1"/>
                </a:solidFill>
              </a:rPr>
              <a:t> - </a:t>
            </a:r>
            <a:r>
              <a:rPr lang="en-US" sz="4000" dirty="0" err="1">
                <a:solidFill>
                  <a:srgbClr val="287EB1"/>
                </a:solidFill>
              </a:rPr>
              <a:t>ziektepatroon</a:t>
            </a:r>
            <a:endParaRPr sz="4000" i="1" dirty="0">
              <a:solidFill>
                <a:srgbClr val="287EB1"/>
              </a:solidFill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E0F06E53-7DE6-9537-E325-3DC90FDC4FD7}"/>
              </a:ext>
            </a:extLst>
          </p:cNvPr>
          <p:cNvGrpSpPr/>
          <p:nvPr/>
        </p:nvGrpSpPr>
        <p:grpSpPr>
          <a:xfrm>
            <a:off x="2847572" y="3371800"/>
            <a:ext cx="1445726" cy="1356090"/>
            <a:chOff x="2864351" y="3178154"/>
            <a:chExt cx="1445726" cy="1356090"/>
          </a:xfrm>
        </p:grpSpPr>
        <p:pic>
          <p:nvPicPr>
            <p:cNvPr id="1067" name="Google Shape;1067;p70"/>
            <p:cNvPicPr preferRelativeResize="0"/>
            <p:nvPr/>
          </p:nvPicPr>
          <p:blipFill rotWithShape="1">
            <a:blip r:embed="rId4">
              <a:alphaModFix/>
            </a:blip>
            <a:srcRect l="9545" t="4621" r="6286" b="1"/>
            <a:stretch/>
          </p:blipFill>
          <p:spPr>
            <a:xfrm>
              <a:off x="2910612" y="3367063"/>
              <a:ext cx="1369154" cy="1002158"/>
            </a:xfrm>
            <a:prstGeom prst="roundRect">
              <a:avLst>
                <a:gd name="adj" fmla="val 30545"/>
              </a:avLst>
            </a:prstGeom>
            <a:ln w="28575" cap="rnd">
              <a:noFill/>
            </a:ln>
            <a:effectLst/>
          </p:spPr>
        </p:pic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1CD4789F-F65B-EF4E-017C-FC152B3FBCFE}"/>
                </a:ext>
              </a:extLst>
            </p:cNvPr>
            <p:cNvSpPr/>
            <p:nvPr/>
          </p:nvSpPr>
          <p:spPr>
            <a:xfrm>
              <a:off x="2864351" y="3178154"/>
              <a:ext cx="1445726" cy="135609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89066179-B27D-B95B-E0F7-357D4E2EAC40}"/>
              </a:ext>
            </a:extLst>
          </p:cNvPr>
          <p:cNvGrpSpPr/>
          <p:nvPr/>
        </p:nvGrpSpPr>
        <p:grpSpPr>
          <a:xfrm>
            <a:off x="5113308" y="3400678"/>
            <a:ext cx="1357348" cy="1298335"/>
            <a:chOff x="5130021" y="3365603"/>
            <a:chExt cx="1357348" cy="1298335"/>
          </a:xfrm>
        </p:grpSpPr>
        <p:pic>
          <p:nvPicPr>
            <p:cNvPr id="1064" name="Google Shape;1064;p7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30021" y="3432598"/>
              <a:ext cx="1357348" cy="1110675"/>
            </a:xfrm>
            <a:prstGeom prst="ellipse">
              <a:avLst/>
            </a:prstGeom>
            <a:ln w="28575" cap="rnd">
              <a:noFill/>
            </a:ln>
            <a:effectLst/>
          </p:spPr>
        </p:pic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72B0970D-1AC3-755B-BBD7-B651523037CD}"/>
                </a:ext>
              </a:extLst>
            </p:cNvPr>
            <p:cNvSpPr/>
            <p:nvPr/>
          </p:nvSpPr>
          <p:spPr>
            <a:xfrm>
              <a:off x="5158747" y="3365603"/>
              <a:ext cx="1306275" cy="1298335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689A3DEE-C425-DC97-D928-F1EF3C6E10C5}"/>
              </a:ext>
            </a:extLst>
          </p:cNvPr>
          <p:cNvGrpSpPr/>
          <p:nvPr/>
        </p:nvGrpSpPr>
        <p:grpSpPr>
          <a:xfrm>
            <a:off x="7534892" y="3431013"/>
            <a:ext cx="1324074" cy="1319731"/>
            <a:chOff x="7490770" y="3438675"/>
            <a:chExt cx="1324074" cy="1319731"/>
          </a:xfrm>
        </p:grpSpPr>
        <p:pic>
          <p:nvPicPr>
            <p:cNvPr id="1065" name="Google Shape;1065;p7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90770" y="3479316"/>
              <a:ext cx="1324074" cy="1192081"/>
            </a:xfrm>
            <a:prstGeom prst="ellipse">
              <a:avLst/>
            </a:prstGeom>
            <a:ln w="28575" cap="rnd">
              <a:noFill/>
            </a:ln>
            <a:effectLst/>
          </p:spPr>
        </p:pic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B1ECF186-AC57-FDA7-713C-90117F183A44}"/>
                </a:ext>
              </a:extLst>
            </p:cNvPr>
            <p:cNvSpPr/>
            <p:nvPr/>
          </p:nvSpPr>
          <p:spPr>
            <a:xfrm>
              <a:off x="7491187" y="3438675"/>
              <a:ext cx="1292740" cy="13197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A5E73A0A-7FEE-C1AE-0EB1-B06A46C8B064}"/>
              </a:ext>
            </a:extLst>
          </p:cNvPr>
          <p:cNvGrpSpPr/>
          <p:nvPr/>
        </p:nvGrpSpPr>
        <p:grpSpPr>
          <a:xfrm>
            <a:off x="711498" y="3386064"/>
            <a:ext cx="1335941" cy="1364680"/>
            <a:chOff x="749197" y="3386064"/>
            <a:chExt cx="1335941" cy="1364680"/>
          </a:xfrm>
          <a:effectLst/>
        </p:grpSpPr>
        <p:pic>
          <p:nvPicPr>
            <p:cNvPr id="1063" name="Google Shape;1063;p7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9197" y="3405773"/>
              <a:ext cx="1285322" cy="1287022"/>
            </a:xfrm>
            <a:prstGeom prst="ellipse">
              <a:avLst/>
            </a:prstGeom>
            <a:ln w="38100" cap="rnd">
              <a:noFill/>
            </a:ln>
            <a:effectLst/>
          </p:spPr>
        </p:pic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90173F2C-ED8A-2A92-A18C-3F8F06207050}"/>
                </a:ext>
              </a:extLst>
            </p:cNvPr>
            <p:cNvSpPr/>
            <p:nvPr/>
          </p:nvSpPr>
          <p:spPr>
            <a:xfrm>
              <a:off x="754900" y="3386064"/>
              <a:ext cx="1330238" cy="1364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BB122CC3-35D5-A17D-A109-68CC1256455E}"/>
              </a:ext>
            </a:extLst>
          </p:cNvPr>
          <p:cNvSpPr txBox="1"/>
          <p:nvPr/>
        </p:nvSpPr>
        <p:spPr>
          <a:xfrm>
            <a:off x="656746" y="2269542"/>
            <a:ext cx="17449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gebruikt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het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horloge</a:t>
            </a:r>
            <a:endParaRPr lang="en-US" sz="2400" dirty="0">
              <a:solidFill>
                <a:srgbClr val="277E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F548833-963C-3B5E-7AF6-3E28D9987AFF}"/>
              </a:ext>
            </a:extLst>
          </p:cNvPr>
          <p:cNvSpPr txBox="1"/>
          <p:nvPr/>
        </p:nvSpPr>
        <p:spPr>
          <a:xfrm>
            <a:off x="2844137" y="5131401"/>
            <a:ext cx="14186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arts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bekijkt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8878410-D1B4-ACA6-D7CE-F2F0B1FEB601}"/>
              </a:ext>
            </a:extLst>
          </p:cNvPr>
          <p:cNvSpPr txBox="1"/>
          <p:nvPr/>
        </p:nvSpPr>
        <p:spPr>
          <a:xfrm>
            <a:off x="4928616" y="1937342"/>
            <a:ext cx="1902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arts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herkent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patroon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E6E6764-F13C-B410-FE47-2ACDFAFE03F1}"/>
              </a:ext>
            </a:extLst>
          </p:cNvPr>
          <p:cNvSpPr txBox="1"/>
          <p:nvPr/>
        </p:nvSpPr>
        <p:spPr>
          <a:xfrm>
            <a:off x="7189058" y="5054100"/>
            <a:ext cx="19852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behandelplan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wordt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aangepast</a:t>
            </a:r>
            <a:endParaRPr lang="en-US" sz="2400" dirty="0">
              <a:solidFill>
                <a:srgbClr val="277E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94994AA-4591-AA9B-5A78-F314479B0DB9}"/>
              </a:ext>
            </a:extLst>
          </p:cNvPr>
          <p:cNvSpPr txBox="1"/>
          <p:nvPr/>
        </p:nvSpPr>
        <p:spPr>
          <a:xfrm>
            <a:off x="9217912" y="2263879"/>
            <a:ext cx="1744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Meer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goede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uren</a:t>
            </a:r>
            <a:endParaRPr lang="en-US" sz="2400" dirty="0">
              <a:solidFill>
                <a:srgbClr val="277E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phic 3" descr="Glimlachend gezicht zonder opvulling">
            <a:extLst>
              <a:ext uri="{FF2B5EF4-FFF2-40B4-BE49-F238E27FC236}">
                <a16:creationId xmlns:a16="http://schemas.microsoft.com/office/drawing/2014/main" id="{8A2C8D7B-5699-7145-E0B7-D60CCDF07E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77038" y="3256413"/>
            <a:ext cx="1632922" cy="16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F87C61B-05BF-E0F0-0898-966768DD0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6434"/>
            <a:ext cx="12192000" cy="5731566"/>
          </a:xfrm>
          <a:prstGeom prst="rect">
            <a:avLst/>
          </a:prstGeom>
        </p:spPr>
      </p:pic>
      <p:sp>
        <p:nvSpPr>
          <p:cNvPr id="1053" name="Google Shape;1053;p70"/>
          <p:cNvSpPr txBox="1">
            <a:spLocks noGrp="1"/>
          </p:cNvSpPr>
          <p:nvPr>
            <p:ph type="title"/>
          </p:nvPr>
        </p:nvSpPr>
        <p:spPr>
          <a:xfrm>
            <a:off x="838200" y="90008"/>
            <a:ext cx="10515600" cy="1049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sz="4000" dirty="0" err="1">
                <a:solidFill>
                  <a:srgbClr val="287EB1"/>
                </a:solidFill>
              </a:rPr>
              <a:t>Praktijkvoorbeeld</a:t>
            </a:r>
            <a:r>
              <a:rPr lang="en-US" sz="4000" dirty="0">
                <a:solidFill>
                  <a:srgbClr val="287EB1"/>
                </a:solidFill>
              </a:rPr>
              <a:t> - </a:t>
            </a:r>
            <a:r>
              <a:rPr lang="en-US" sz="4000" dirty="0" err="1">
                <a:solidFill>
                  <a:srgbClr val="287EB1"/>
                </a:solidFill>
              </a:rPr>
              <a:t>ziektepatroon</a:t>
            </a:r>
            <a:endParaRPr sz="4000" i="1" dirty="0">
              <a:solidFill>
                <a:srgbClr val="287EB1"/>
              </a:solidFill>
            </a:endParaRPr>
          </a:p>
        </p:txBody>
      </p:sp>
      <p:pic>
        <p:nvPicPr>
          <p:cNvPr id="1055" name="Google Shape;1055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4462" y="1354343"/>
            <a:ext cx="3244357" cy="5413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32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F87C61B-05BF-E0F0-0898-966768DD0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894"/>
            <a:ext cx="12192000" cy="5731566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F43D471C-BDC2-1A91-878F-15A22546EA58}"/>
              </a:ext>
            </a:extLst>
          </p:cNvPr>
          <p:cNvSpPr/>
          <p:nvPr/>
        </p:nvSpPr>
        <p:spPr>
          <a:xfrm>
            <a:off x="274099" y="2342827"/>
            <a:ext cx="11826461" cy="3487785"/>
          </a:xfrm>
          <a:prstGeom prst="rightArrow">
            <a:avLst>
              <a:gd name="adj1" fmla="val 50000"/>
              <a:gd name="adj2" fmla="val 35144"/>
            </a:avLst>
          </a:prstGeom>
          <a:solidFill>
            <a:srgbClr val="287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3" name="Google Shape;1053;p70"/>
          <p:cNvSpPr txBox="1">
            <a:spLocks noGrp="1"/>
          </p:cNvSpPr>
          <p:nvPr>
            <p:ph type="title"/>
          </p:nvPr>
        </p:nvSpPr>
        <p:spPr>
          <a:xfrm>
            <a:off x="838200" y="90008"/>
            <a:ext cx="10515600" cy="1049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sz="4000" dirty="0" err="1">
                <a:solidFill>
                  <a:srgbClr val="287EB1"/>
                </a:solidFill>
              </a:rPr>
              <a:t>Praktijkvoorbeeld</a:t>
            </a:r>
            <a:r>
              <a:rPr lang="en-US" sz="4000" dirty="0">
                <a:solidFill>
                  <a:srgbClr val="287EB1"/>
                </a:solidFill>
              </a:rPr>
              <a:t> - </a:t>
            </a:r>
            <a:r>
              <a:rPr lang="en-US" sz="4000" dirty="0" err="1">
                <a:solidFill>
                  <a:srgbClr val="287EB1"/>
                </a:solidFill>
              </a:rPr>
              <a:t>medicatie</a:t>
            </a:r>
            <a:endParaRPr sz="4000" i="1" dirty="0">
              <a:solidFill>
                <a:srgbClr val="287EB1"/>
              </a:solidFill>
            </a:endParaRP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689A3DEE-C425-DC97-D928-F1EF3C6E10C5}"/>
              </a:ext>
            </a:extLst>
          </p:cNvPr>
          <p:cNvGrpSpPr/>
          <p:nvPr/>
        </p:nvGrpSpPr>
        <p:grpSpPr>
          <a:xfrm>
            <a:off x="7523734" y="3442588"/>
            <a:ext cx="1326715" cy="1319731"/>
            <a:chOff x="7491187" y="3438675"/>
            <a:chExt cx="1326715" cy="1319731"/>
          </a:xfrm>
          <a:effectLst/>
        </p:grpSpPr>
        <p:pic>
          <p:nvPicPr>
            <p:cNvPr id="1065" name="Google Shape;1065;p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93828" y="3493680"/>
              <a:ext cx="1324074" cy="1192081"/>
            </a:xfrm>
            <a:prstGeom prst="ellipse">
              <a:avLst/>
            </a:prstGeom>
            <a:ln w="28575" cap="rnd">
              <a:noFill/>
            </a:ln>
            <a:effectLst/>
          </p:spPr>
        </p:pic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B1ECF186-AC57-FDA7-713C-90117F183A44}"/>
                </a:ext>
              </a:extLst>
            </p:cNvPr>
            <p:cNvSpPr/>
            <p:nvPr/>
          </p:nvSpPr>
          <p:spPr>
            <a:xfrm>
              <a:off x="7491187" y="3438675"/>
              <a:ext cx="1292740" cy="131973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BB122CC3-35D5-A17D-A109-68CC1256455E}"/>
              </a:ext>
            </a:extLst>
          </p:cNvPr>
          <p:cNvSpPr txBox="1"/>
          <p:nvPr/>
        </p:nvSpPr>
        <p:spPr>
          <a:xfrm>
            <a:off x="274099" y="1544526"/>
            <a:ext cx="23350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medicatie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gaat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niet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helemaal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volgens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schema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F548833-963C-3B5E-7AF6-3E28D9987AFF}"/>
              </a:ext>
            </a:extLst>
          </p:cNvPr>
          <p:cNvSpPr txBox="1"/>
          <p:nvPr/>
        </p:nvSpPr>
        <p:spPr>
          <a:xfrm>
            <a:off x="1768205" y="5113941"/>
            <a:ext cx="3424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kunt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herinneringen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instellen</a:t>
            </a:r>
            <a:endParaRPr lang="en-US" sz="2400" dirty="0">
              <a:solidFill>
                <a:srgbClr val="277E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8878410-D1B4-ACA6-D7CE-F2F0B1FEB601}"/>
              </a:ext>
            </a:extLst>
          </p:cNvPr>
          <p:cNvSpPr txBox="1"/>
          <p:nvPr/>
        </p:nvSpPr>
        <p:spPr>
          <a:xfrm>
            <a:off x="4310500" y="1840389"/>
            <a:ext cx="30573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ontvangt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herinneringen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voor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medicatie</a:t>
            </a:r>
            <a:endParaRPr lang="en-US" sz="2400" dirty="0">
              <a:solidFill>
                <a:srgbClr val="277E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E6E6764-F13C-B410-FE47-2ACDFAFE03F1}"/>
              </a:ext>
            </a:extLst>
          </p:cNvPr>
          <p:cNvSpPr txBox="1"/>
          <p:nvPr/>
        </p:nvSpPr>
        <p:spPr>
          <a:xfrm>
            <a:off x="7189058" y="5054100"/>
            <a:ext cx="1985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therapietrouw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wordt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beter</a:t>
            </a:r>
            <a:endParaRPr lang="en-US" sz="2400" dirty="0">
              <a:solidFill>
                <a:srgbClr val="277E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94994AA-4591-AA9B-5A78-F314479B0DB9}"/>
              </a:ext>
            </a:extLst>
          </p:cNvPr>
          <p:cNvSpPr txBox="1"/>
          <p:nvPr/>
        </p:nvSpPr>
        <p:spPr>
          <a:xfrm>
            <a:off x="9217912" y="2263879"/>
            <a:ext cx="1744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Meer 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goede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uren</a:t>
            </a:r>
            <a:endParaRPr lang="en-US" sz="2400" dirty="0">
              <a:solidFill>
                <a:srgbClr val="277E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02ADAA81-CBCC-DCF2-C108-62E918FF4A78}"/>
              </a:ext>
            </a:extLst>
          </p:cNvPr>
          <p:cNvGrpSpPr/>
          <p:nvPr/>
        </p:nvGrpSpPr>
        <p:grpSpPr>
          <a:xfrm>
            <a:off x="2809089" y="3371800"/>
            <a:ext cx="1483735" cy="1378944"/>
            <a:chOff x="2809089" y="3371800"/>
            <a:chExt cx="1483735" cy="1378944"/>
          </a:xfrm>
        </p:grpSpPr>
        <p:pic>
          <p:nvPicPr>
            <p:cNvPr id="8" name="Google Shape;1081;p71">
              <a:extLst>
                <a:ext uri="{FF2B5EF4-FFF2-40B4-BE49-F238E27FC236}">
                  <a16:creationId xmlns:a16="http://schemas.microsoft.com/office/drawing/2014/main" id="{A6BE6236-1655-C669-0B32-D720484FC69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09089" y="3386064"/>
              <a:ext cx="1483735" cy="136468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1CD4789F-F65B-EF4E-017C-FC152B3FBCFE}"/>
                </a:ext>
              </a:extLst>
            </p:cNvPr>
            <p:cNvSpPr/>
            <p:nvPr/>
          </p:nvSpPr>
          <p:spPr>
            <a:xfrm>
              <a:off x="2847572" y="3371800"/>
              <a:ext cx="1434550" cy="135609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3CD87BC5-46B9-60E8-154E-6AE490FD864F}"/>
              </a:ext>
            </a:extLst>
          </p:cNvPr>
          <p:cNvGrpSpPr/>
          <p:nvPr/>
        </p:nvGrpSpPr>
        <p:grpSpPr>
          <a:xfrm>
            <a:off x="5235912" y="3397183"/>
            <a:ext cx="1306275" cy="1298335"/>
            <a:chOff x="5235912" y="3397183"/>
            <a:chExt cx="1306275" cy="1298335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CEE324B3-2BFB-26DE-B04F-5BD432C02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955" y="3442076"/>
              <a:ext cx="1204856" cy="1252215"/>
            </a:xfrm>
            <a:prstGeom prst="rect">
              <a:avLst/>
            </a:prstGeom>
          </p:spPr>
        </p:pic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72B0970D-1AC3-755B-BBD7-B651523037CD}"/>
                </a:ext>
              </a:extLst>
            </p:cNvPr>
            <p:cNvSpPr/>
            <p:nvPr/>
          </p:nvSpPr>
          <p:spPr>
            <a:xfrm>
              <a:off x="5235912" y="3397183"/>
              <a:ext cx="1306275" cy="1298335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141C4323-035C-8B53-CDEA-A200AE43B687}"/>
              </a:ext>
            </a:extLst>
          </p:cNvPr>
          <p:cNvGrpSpPr/>
          <p:nvPr/>
        </p:nvGrpSpPr>
        <p:grpSpPr>
          <a:xfrm>
            <a:off x="608868" y="3352091"/>
            <a:ext cx="1366858" cy="1364680"/>
            <a:chOff x="608868" y="3352091"/>
            <a:chExt cx="1366858" cy="1364680"/>
          </a:xfrm>
        </p:grpSpPr>
        <p:pic>
          <p:nvPicPr>
            <p:cNvPr id="12" name="Google Shape;1082;p71">
              <a:extLst>
                <a:ext uri="{FF2B5EF4-FFF2-40B4-BE49-F238E27FC236}">
                  <a16:creationId xmlns:a16="http://schemas.microsoft.com/office/drawing/2014/main" id="{DDDACF3E-D38D-4C61-BB1C-5DDE6C3F5A6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5250"/>
            <a:stretch/>
          </p:blipFill>
          <p:spPr>
            <a:xfrm>
              <a:off x="608868" y="3369751"/>
              <a:ext cx="1366858" cy="1330707"/>
            </a:xfrm>
            <a:prstGeom prst="roundRect">
              <a:avLst>
                <a:gd name="adj" fmla="val 46209"/>
              </a:avLst>
            </a:prstGeom>
            <a:noFill/>
            <a:ln>
              <a:noFill/>
            </a:ln>
          </p:spPr>
        </p:pic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90173F2C-ED8A-2A92-A18C-3F8F06207050}"/>
                </a:ext>
              </a:extLst>
            </p:cNvPr>
            <p:cNvSpPr/>
            <p:nvPr/>
          </p:nvSpPr>
          <p:spPr>
            <a:xfrm>
              <a:off x="638948" y="3352091"/>
              <a:ext cx="1330238" cy="136468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" name="Graphic 17" descr="Glimlachend gezicht zonder opvulling">
            <a:extLst>
              <a:ext uri="{FF2B5EF4-FFF2-40B4-BE49-F238E27FC236}">
                <a16:creationId xmlns:a16="http://schemas.microsoft.com/office/drawing/2014/main" id="{28B35CA4-2B93-F74A-82EA-883356FD6F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77038" y="3256413"/>
            <a:ext cx="1632922" cy="16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F87C61B-05BF-E0F0-0898-966768DD0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6190"/>
            <a:ext cx="12192000" cy="5731566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F43D471C-BDC2-1A91-878F-15A22546EA58}"/>
              </a:ext>
            </a:extLst>
          </p:cNvPr>
          <p:cNvSpPr/>
          <p:nvPr/>
        </p:nvSpPr>
        <p:spPr>
          <a:xfrm>
            <a:off x="274099" y="2342827"/>
            <a:ext cx="11826461" cy="3487785"/>
          </a:xfrm>
          <a:prstGeom prst="rightArrow">
            <a:avLst>
              <a:gd name="adj1" fmla="val 50000"/>
              <a:gd name="adj2" fmla="val 35144"/>
            </a:avLst>
          </a:prstGeom>
          <a:solidFill>
            <a:srgbClr val="287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53" name="Google Shape;1053;p70"/>
          <p:cNvSpPr txBox="1">
            <a:spLocks noGrp="1"/>
          </p:cNvSpPr>
          <p:nvPr>
            <p:ph type="title"/>
          </p:nvPr>
        </p:nvSpPr>
        <p:spPr>
          <a:xfrm>
            <a:off x="838200" y="90008"/>
            <a:ext cx="10515600" cy="10490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sz="4000" dirty="0" err="1">
                <a:solidFill>
                  <a:srgbClr val="287EB1"/>
                </a:solidFill>
              </a:rPr>
              <a:t>Praktijkvoorbeeld</a:t>
            </a:r>
            <a:r>
              <a:rPr lang="en-US" sz="4000" dirty="0">
                <a:solidFill>
                  <a:srgbClr val="287EB1"/>
                </a:solidFill>
              </a:rPr>
              <a:t> - </a:t>
            </a:r>
            <a:r>
              <a:rPr lang="en-US" sz="4000" dirty="0" err="1">
                <a:solidFill>
                  <a:srgbClr val="287EB1"/>
                </a:solidFill>
              </a:rPr>
              <a:t>symptomen</a:t>
            </a:r>
            <a:endParaRPr sz="4000" i="1" dirty="0">
              <a:solidFill>
                <a:srgbClr val="287EB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B122CC3-35D5-A17D-A109-68CC1256455E}"/>
              </a:ext>
            </a:extLst>
          </p:cNvPr>
          <p:cNvSpPr txBox="1"/>
          <p:nvPr/>
        </p:nvSpPr>
        <p:spPr>
          <a:xfrm>
            <a:off x="201596" y="1601281"/>
            <a:ext cx="23350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heeft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nieuw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symptom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bijv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Moeite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met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balans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F548833-963C-3B5E-7AF6-3E28D9987AFF}"/>
              </a:ext>
            </a:extLst>
          </p:cNvPr>
          <p:cNvSpPr txBox="1"/>
          <p:nvPr/>
        </p:nvSpPr>
        <p:spPr>
          <a:xfrm>
            <a:off x="1759581" y="5086230"/>
            <a:ext cx="34245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 past de 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symptomenlijst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houdt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het 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symptoom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bij</a:t>
            </a:r>
            <a:endParaRPr lang="en-US" sz="2400" dirty="0">
              <a:solidFill>
                <a:srgbClr val="277E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8878410-D1B4-ACA6-D7CE-F2F0B1FEB601}"/>
              </a:ext>
            </a:extLst>
          </p:cNvPr>
          <p:cNvSpPr txBox="1"/>
          <p:nvPr/>
        </p:nvSpPr>
        <p:spPr>
          <a:xfrm>
            <a:off x="4348625" y="2262089"/>
            <a:ext cx="3057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arts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herkent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bijwerking</a:t>
            </a:r>
            <a:endParaRPr lang="en-US" sz="2400" dirty="0">
              <a:solidFill>
                <a:srgbClr val="277E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E6E6764-F13C-B410-FE47-2ACDFAFE03F1}"/>
              </a:ext>
            </a:extLst>
          </p:cNvPr>
          <p:cNvSpPr txBox="1"/>
          <p:nvPr/>
        </p:nvSpPr>
        <p:spPr>
          <a:xfrm>
            <a:off x="7189058" y="5054100"/>
            <a:ext cx="1985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arts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wijzigt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uw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medicatie</a:t>
            </a:r>
            <a:endParaRPr lang="en-US" sz="2400" dirty="0">
              <a:solidFill>
                <a:srgbClr val="277E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94994AA-4591-AA9B-5A78-F314479B0DB9}"/>
              </a:ext>
            </a:extLst>
          </p:cNvPr>
          <p:cNvSpPr txBox="1"/>
          <p:nvPr/>
        </p:nvSpPr>
        <p:spPr>
          <a:xfrm>
            <a:off x="9217912" y="2339944"/>
            <a:ext cx="1744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Meer </a:t>
            </a:r>
            <a:b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goede</a:t>
            </a:r>
            <a:r>
              <a:rPr lang="en-US" sz="2400" dirty="0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77EB2"/>
                </a:solidFill>
                <a:latin typeface="Calibri"/>
                <a:ea typeface="Calibri"/>
                <a:cs typeface="Calibri"/>
                <a:sym typeface="Calibri"/>
              </a:rPr>
              <a:t>uren</a:t>
            </a:r>
            <a:endParaRPr lang="en-US" sz="2400" dirty="0">
              <a:solidFill>
                <a:srgbClr val="277E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629F6EDB-9DA7-1D99-320A-1AF06FA27A5A}"/>
              </a:ext>
            </a:extLst>
          </p:cNvPr>
          <p:cNvGrpSpPr/>
          <p:nvPr/>
        </p:nvGrpSpPr>
        <p:grpSpPr>
          <a:xfrm>
            <a:off x="658305" y="3350111"/>
            <a:ext cx="1330238" cy="1375654"/>
            <a:chOff x="658305" y="3350111"/>
            <a:chExt cx="1330238" cy="1375654"/>
          </a:xfrm>
        </p:grpSpPr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90173F2C-ED8A-2A92-A18C-3F8F06207050}"/>
                </a:ext>
              </a:extLst>
            </p:cNvPr>
            <p:cNvSpPr/>
            <p:nvPr/>
          </p:nvSpPr>
          <p:spPr>
            <a:xfrm>
              <a:off x="658305" y="3350111"/>
              <a:ext cx="1330238" cy="13646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" name="Google Shape;1112;p72">
              <a:extLst>
                <a:ext uri="{FF2B5EF4-FFF2-40B4-BE49-F238E27FC236}">
                  <a16:creationId xmlns:a16="http://schemas.microsoft.com/office/drawing/2014/main" id="{BB5BBE03-BB02-9ECA-1190-F0DA7FB5C82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-9769" b="-15928"/>
            <a:stretch/>
          </p:blipFill>
          <p:spPr>
            <a:xfrm>
              <a:off x="673722" y="3497593"/>
              <a:ext cx="1292740" cy="1228172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D0543467-4A30-93DF-9F96-51878870BED1}"/>
              </a:ext>
            </a:extLst>
          </p:cNvPr>
          <p:cNvGrpSpPr/>
          <p:nvPr/>
        </p:nvGrpSpPr>
        <p:grpSpPr>
          <a:xfrm>
            <a:off x="2847572" y="3364970"/>
            <a:ext cx="1434550" cy="1362920"/>
            <a:chOff x="2847572" y="3364970"/>
            <a:chExt cx="1434550" cy="1362920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6657B312-8252-0668-3DA5-7857148C5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801" t="21386" r="16961" b="19118"/>
            <a:stretch/>
          </p:blipFill>
          <p:spPr>
            <a:xfrm>
              <a:off x="2869653" y="3364970"/>
              <a:ext cx="1383330" cy="1349821"/>
            </a:xfrm>
            <a:prstGeom prst="ellipse">
              <a:avLst/>
            </a:prstGeom>
          </p:spPr>
        </p:pic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1CD4789F-F65B-EF4E-017C-FC152B3FBCFE}"/>
                </a:ext>
              </a:extLst>
            </p:cNvPr>
            <p:cNvSpPr/>
            <p:nvPr/>
          </p:nvSpPr>
          <p:spPr>
            <a:xfrm>
              <a:off x="2847572" y="3371800"/>
              <a:ext cx="1434550" cy="135609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62E0C1EA-7066-4746-2468-DC20C73F51F9}"/>
              </a:ext>
            </a:extLst>
          </p:cNvPr>
          <p:cNvGrpSpPr/>
          <p:nvPr/>
        </p:nvGrpSpPr>
        <p:grpSpPr>
          <a:xfrm rot="20339193">
            <a:off x="5235912" y="3397183"/>
            <a:ext cx="1306275" cy="1298335"/>
            <a:chOff x="5235912" y="3397183"/>
            <a:chExt cx="1306275" cy="1298335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72B0970D-1AC3-755B-BBD7-B651523037CD}"/>
                </a:ext>
              </a:extLst>
            </p:cNvPr>
            <p:cNvSpPr/>
            <p:nvPr/>
          </p:nvSpPr>
          <p:spPr>
            <a:xfrm>
              <a:off x="5235912" y="3397183"/>
              <a:ext cx="1306275" cy="1298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Google Shape;1110;p72">
              <a:extLst>
                <a:ext uri="{FF2B5EF4-FFF2-40B4-BE49-F238E27FC236}">
                  <a16:creationId xmlns:a16="http://schemas.microsoft.com/office/drawing/2014/main" id="{123D5817-3AD9-90DF-8445-E34CF395541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81020" y="3487617"/>
              <a:ext cx="1013982" cy="1089667"/>
            </a:xfrm>
            <a:prstGeom prst="roundRect">
              <a:avLst>
                <a:gd name="adj" fmla="val 22980"/>
              </a:avLst>
            </a:prstGeom>
            <a:noFill/>
            <a:ln>
              <a:noFill/>
            </a:ln>
          </p:spPr>
        </p:pic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70FA7A35-4D4E-C237-F08E-15632016EE33}"/>
              </a:ext>
            </a:extLst>
          </p:cNvPr>
          <p:cNvGrpSpPr/>
          <p:nvPr/>
        </p:nvGrpSpPr>
        <p:grpSpPr>
          <a:xfrm rot="20466516">
            <a:off x="7523734" y="3442588"/>
            <a:ext cx="1292740" cy="1319731"/>
            <a:chOff x="7523734" y="3442588"/>
            <a:chExt cx="1292740" cy="1319731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B1ECF186-AC57-FDA7-713C-90117F183A44}"/>
                </a:ext>
              </a:extLst>
            </p:cNvPr>
            <p:cNvSpPr/>
            <p:nvPr/>
          </p:nvSpPr>
          <p:spPr>
            <a:xfrm>
              <a:off x="7523734" y="3442588"/>
              <a:ext cx="1292740" cy="131973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Google Shape;1111;p72">
              <a:extLst>
                <a:ext uri="{FF2B5EF4-FFF2-40B4-BE49-F238E27FC236}">
                  <a16:creationId xmlns:a16="http://schemas.microsoft.com/office/drawing/2014/main" id="{3CDD6721-49A0-04F9-3D89-1B69EC630CE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92212" y="3529723"/>
              <a:ext cx="865752" cy="1100560"/>
            </a:xfrm>
            <a:prstGeom prst="roundRect">
              <a:avLst>
                <a:gd name="adj" fmla="val 20892"/>
              </a:avLst>
            </a:prstGeom>
            <a:noFill/>
            <a:ln>
              <a:noFill/>
            </a:ln>
          </p:spPr>
        </p:pic>
      </p:grpSp>
      <p:pic>
        <p:nvPicPr>
          <p:cNvPr id="26" name="Graphic 25" descr="Glimlachend gezicht zonder opvulling">
            <a:extLst>
              <a:ext uri="{FF2B5EF4-FFF2-40B4-BE49-F238E27FC236}">
                <a16:creationId xmlns:a16="http://schemas.microsoft.com/office/drawing/2014/main" id="{AB3A9519-CF2A-FEE5-6BD2-826283FA1A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77038" y="3256413"/>
            <a:ext cx="1632922" cy="16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2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9CEEAB9-1476-E37B-66A5-9F9F57DBD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434"/>
            <a:ext cx="1219200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Voor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wie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geschikt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?</a:t>
            </a:r>
            <a:endParaRPr lang="nl-NL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FDA6388-B64C-62CC-BCD2-7797AEB94721}"/>
              </a:ext>
            </a:extLst>
          </p:cNvPr>
          <p:cNvSpPr txBox="1"/>
          <p:nvPr/>
        </p:nvSpPr>
        <p:spPr>
          <a:xfrm>
            <a:off x="802315" y="1797282"/>
            <a:ext cx="105844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Mensen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met de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ziekte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van Parkinson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waarbij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medicatie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niet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meer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de hele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dag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goed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werkt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die</a:t>
            </a:r>
            <a:b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</a:b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Meer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ziekte-inzicht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willen</a:t>
            </a:r>
            <a:b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</a:b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Meer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controle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willen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krijgen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over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hun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medicijngebruik</a:t>
            </a: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Responsfluctuaties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hebben</a:t>
            </a: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400" b="0" dirty="0">
                <a:effectLst/>
              </a:rPr>
            </a:br>
            <a:br>
              <a:rPr lang="en-US" sz="2400" dirty="0"/>
            </a:b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0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9CEEAB9-1476-E37B-66A5-9F9F57DBD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434"/>
            <a:ext cx="1219200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Hoe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krijg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ik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een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Parkinson Smartwatch?</a:t>
            </a:r>
            <a:endParaRPr lang="nl-NL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FDA6388-B64C-62CC-BCD2-7797AEB94721}"/>
              </a:ext>
            </a:extLst>
          </p:cNvPr>
          <p:cNvSpPr txBox="1"/>
          <p:nvPr/>
        </p:nvSpPr>
        <p:spPr>
          <a:xfrm>
            <a:off x="688016" y="1797282"/>
            <a:ext cx="105844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Neem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een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flyer mee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voor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uw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neuroloog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of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Parkinsonverpleegkundige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Bespreek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met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uw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behandelteam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of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dit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product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geschikt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voor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u is. We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kunnen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dit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ook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samen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met u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doen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. U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kunt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het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contactformulier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op de website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invullen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Is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uw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neuroloog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geïnteresseerd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, dan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kunnen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wij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een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demo </a:t>
            </a: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geven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77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76"/>
          <p:cNvSpPr txBox="1"/>
          <p:nvPr/>
        </p:nvSpPr>
        <p:spPr>
          <a:xfrm>
            <a:off x="1962412" y="4156682"/>
            <a:ext cx="8267175" cy="19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nl-NL" sz="4000" b="1" dirty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www.ParkinsonSmartwatch.com</a:t>
            </a:r>
          </a:p>
          <a:p>
            <a:pPr>
              <a:buClr>
                <a:srgbClr val="000000"/>
              </a:buClr>
              <a:buSzPts val="2000"/>
            </a:pPr>
            <a:endParaRPr lang="nl-NL" sz="4000" b="1" dirty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</a:pPr>
            <a:endParaRPr lang="nl-NL" sz="4000" b="1" dirty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54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6" y="1126434"/>
            <a:ext cx="7039992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Medicatie</a:t>
            </a:r>
            <a:endParaRPr lang="nl-NL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6FDB61-5704-98B0-B5B7-02F37BDAFE29}"/>
              </a:ext>
            </a:extLst>
          </p:cNvPr>
          <p:cNvSpPr txBox="1"/>
          <p:nvPr/>
        </p:nvSpPr>
        <p:spPr>
          <a:xfrm>
            <a:off x="544014" y="1574349"/>
            <a:ext cx="627822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Belangrijkste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medicatie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is Levodopa.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Levodopa is heel 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effectief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, maar 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niet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als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dosis</a:t>
            </a:r>
            <a:b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</a:br>
            <a:endParaRPr lang="en-US" sz="2400" b="0" dirty="0">
              <a:effectLst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t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laag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is: 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geen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effect (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onderbehandeld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</a:br>
            <a:endParaRPr lang="en-US" sz="2000" b="0" i="0" u="none" strike="noStrike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hoog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is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onwillekeurige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bewegingen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  		  	 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2000" b="0" i="0" u="none" strike="noStrike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overbehandeling</a:t>
            </a:r>
            <a:r>
              <a:rPr lang="en-US" sz="2000" b="0" i="0" u="none" strike="noStrike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Medicatie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is heel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persoonlijk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Om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dat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goed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stellen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informatie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nodig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lang="en-US" sz="2400" b="0" dirty="0">
                <a:effectLst/>
              </a:rPr>
            </a:br>
            <a:br>
              <a:rPr lang="en-US" sz="2400" dirty="0"/>
            </a:b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18F91B-604B-E24F-A53F-4132800AC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8"/>
          <a:stretch/>
        </p:blipFill>
        <p:spPr>
          <a:xfrm>
            <a:off x="7357882" y="1737171"/>
            <a:ext cx="4609217" cy="44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6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9CEEAB9-1476-E37B-66A5-9F9F57DBD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434"/>
            <a:ext cx="1219200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Wat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als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medicatie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niet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goed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is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ingesteld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?</a:t>
            </a:r>
            <a:endParaRPr lang="nl-NL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6FDB61-5704-98B0-B5B7-02F37BDAFE29}"/>
              </a:ext>
            </a:extLst>
          </p:cNvPr>
          <p:cNvSpPr txBox="1"/>
          <p:nvPr/>
        </p:nvSpPr>
        <p:spPr>
          <a:xfrm>
            <a:off x="780149" y="1600200"/>
            <a:ext cx="10813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dirty="0" err="1">
                <a:effectLst/>
              </a:rPr>
              <a:t>nboujl</a:t>
            </a:r>
            <a:br>
              <a:rPr lang="en-US" sz="2400" b="0" dirty="0">
                <a:effectLst/>
              </a:rPr>
            </a:br>
            <a:br>
              <a:rPr lang="en-US" sz="2400" dirty="0"/>
            </a:b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F2AA1A1-B0E9-F827-C6C3-9CCB6485EE4F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79510EF-92D4-3641-2347-24255E3B1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5" y="1452740"/>
            <a:ext cx="5170849" cy="517990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3678B2E-2393-2A7D-CD75-4671D393F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670" y="1464503"/>
            <a:ext cx="4836535" cy="5001417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7A2F7245-D73D-E892-FD6E-C6A8C1B18047}"/>
              </a:ext>
            </a:extLst>
          </p:cNvPr>
          <p:cNvSpPr/>
          <p:nvPr/>
        </p:nvSpPr>
        <p:spPr>
          <a:xfrm>
            <a:off x="5898426" y="1029810"/>
            <a:ext cx="196093" cy="5878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65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9CEEAB9-1476-E37B-66A5-9F9F57DBD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434"/>
            <a:ext cx="12192000" cy="57315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A53E08-9967-DBE8-0204-229936B7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70" y="2647429"/>
            <a:ext cx="9688497" cy="38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Papieren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dagboek</a:t>
            </a:r>
            <a:endParaRPr lang="nl-NL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03BA292-253D-0BC6-5B79-FAEE656D2E6F}"/>
              </a:ext>
            </a:extLst>
          </p:cNvPr>
          <p:cNvSpPr txBox="1"/>
          <p:nvPr/>
        </p:nvSpPr>
        <p:spPr>
          <a:xfrm>
            <a:off x="3364637" y="1792822"/>
            <a:ext cx="509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287EB1"/>
                </a:solidFill>
              </a:rPr>
              <a:t>Heel nuttig, maar lastig in gebruik</a:t>
            </a:r>
          </a:p>
        </p:txBody>
      </p:sp>
    </p:spTree>
    <p:extLst>
      <p:ext uri="{BB962C8B-B14F-4D97-AF65-F5344CB8AC3E}">
        <p14:creationId xmlns:p14="http://schemas.microsoft.com/office/powerpoint/2010/main" val="245487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9CEEAB9-1476-E37B-66A5-9F9F57DBD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" y="1126434"/>
            <a:ext cx="1219200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Informatie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uitwisselen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met arts</a:t>
            </a:r>
            <a:endParaRPr lang="nl-NL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FDA6388-B64C-62CC-BCD2-7797AEB94721}"/>
              </a:ext>
            </a:extLst>
          </p:cNvPr>
          <p:cNvSpPr txBox="1"/>
          <p:nvPr/>
        </p:nvSpPr>
        <p:spPr>
          <a:xfrm>
            <a:off x="688016" y="1797282"/>
            <a:ext cx="105844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Papieren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dagboek</a:t>
            </a:r>
            <a:r>
              <a:rPr lang="en-US" sz="24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Onhandig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elke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30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minuten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invullen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U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moet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naar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de arts,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kan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niet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online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Arts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kan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consult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niet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voorbereiden</a:t>
            </a: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287EB1"/>
                </a:solidFill>
                <a:latin typeface="Arial" panose="020B0604020202020204" pitchFamily="34" charset="0"/>
              </a:rPr>
              <a:t>Vraaggesprek</a:t>
            </a:r>
            <a:r>
              <a:rPr lang="en-US" sz="2400" dirty="0">
                <a:solidFill>
                  <a:srgbClr val="287EB1"/>
                </a:solidFill>
                <a:latin typeface="Arial" panose="020B0604020202020204" pitchFamily="34" charset="0"/>
              </a:rPr>
              <a:t> met de arts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U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moet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zich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heel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gedetailleerd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dingen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kunnen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herinneren</a:t>
            </a: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Kost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veel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tijd</a:t>
            </a: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Minder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tijd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tijdens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consult om het over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andere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belangrijke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dingen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hebben</a:t>
            </a:r>
            <a:br>
              <a:rPr lang="en-US" sz="2400" b="0" dirty="0">
                <a:effectLst/>
              </a:rPr>
            </a:br>
            <a:br>
              <a:rPr lang="en-US" sz="2400" dirty="0"/>
            </a:b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BF7DB0-07E8-E918-92CD-A4F0C989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14" y="1600200"/>
            <a:ext cx="4805893" cy="19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3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" y="1126434"/>
            <a:ext cx="6097481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Elektronisch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dagboek</a:t>
            </a:r>
            <a:endParaRPr lang="nl-NL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FDA6388-B64C-62CC-BCD2-7797AEB94721}"/>
              </a:ext>
            </a:extLst>
          </p:cNvPr>
          <p:cNvSpPr txBox="1"/>
          <p:nvPr/>
        </p:nvSpPr>
        <p:spPr>
          <a:xfrm>
            <a:off x="802316" y="1800278"/>
            <a:ext cx="502143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Parkinson Smartwatch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Erg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makkelijk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in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gebruik</a:t>
            </a: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Gecertificeerd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medisch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hulpmiddel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Goed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beveiligd</a:t>
            </a: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Vergoed</a:t>
            </a:r>
            <a:r>
              <a:rPr lang="en-US" sz="2000" b="0" dirty="0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 door </a:t>
            </a:r>
            <a:r>
              <a:rPr lang="en-US" sz="2000" b="0" dirty="0" err="1">
                <a:solidFill>
                  <a:srgbClr val="287EB1"/>
                </a:solidFill>
                <a:effectLst/>
                <a:latin typeface="Arial" panose="020B0604020202020204" pitchFamily="34" charset="0"/>
              </a:rPr>
              <a:t>zorgverzekeraars</a:t>
            </a: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>
              <a:solidFill>
                <a:srgbClr val="287EB1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Ook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mogelijk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op </a:t>
            </a:r>
            <a:r>
              <a:rPr lang="en-US" sz="2000" dirty="0" err="1">
                <a:solidFill>
                  <a:srgbClr val="287EB1"/>
                </a:solidFill>
                <a:latin typeface="Arial" panose="020B0604020202020204" pitchFamily="34" charset="0"/>
              </a:rPr>
              <a:t>afstand</a:t>
            </a:r>
            <a:r>
              <a:rPr lang="en-US" sz="2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endParaRPr lang="en-US" sz="2000" b="0" dirty="0">
              <a:solidFill>
                <a:srgbClr val="287EB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400" b="0" dirty="0">
                <a:effectLst/>
              </a:rPr>
            </a:br>
            <a:br>
              <a:rPr lang="en-US" sz="2400" dirty="0"/>
            </a:b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7B0A2B-5EB3-AA8E-BBFF-D4A8B4434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2" y="1898050"/>
            <a:ext cx="3809695" cy="395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9CEEAB9-1476-E37B-66A5-9F9F57DBD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" y="1126434"/>
            <a:ext cx="12192000" cy="57315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Hoe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werkt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zo’n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elektronisch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dagboek</a:t>
            </a: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?</a:t>
            </a:r>
            <a:endParaRPr lang="nl-NL" sz="4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702992-071F-EF97-42F8-712C3222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3" y="2375901"/>
            <a:ext cx="3069195" cy="31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A706EEF5-EF6B-92C4-4A7B-CCBA5AB931B4}"/>
              </a:ext>
            </a:extLst>
          </p:cNvPr>
          <p:cNvGrpSpPr/>
          <p:nvPr/>
        </p:nvGrpSpPr>
        <p:grpSpPr>
          <a:xfrm>
            <a:off x="4593195" y="1573261"/>
            <a:ext cx="1743935" cy="1605281"/>
            <a:chOff x="4594441" y="1419224"/>
            <a:chExt cx="1743935" cy="1605281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111BF67F-2E15-ADE3-CD9E-91BDBA08BB44}"/>
                </a:ext>
              </a:extLst>
            </p:cNvPr>
            <p:cNvSpPr/>
            <p:nvPr/>
          </p:nvSpPr>
          <p:spPr>
            <a:xfrm>
              <a:off x="4594441" y="1419224"/>
              <a:ext cx="1743935" cy="1605281"/>
            </a:xfrm>
            <a:prstGeom prst="roundRect">
              <a:avLst>
                <a:gd name="adj" fmla="val 6793"/>
              </a:avLst>
            </a:prstGeom>
            <a:solidFill>
              <a:schemeClr val="bg1"/>
            </a:solidFill>
            <a:ln w="38100">
              <a:solidFill>
                <a:srgbClr val="287E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2F4BC589-6F36-7B4C-3FB7-561D55CA8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66" t="3828" r="75855" b="64028"/>
            <a:stretch/>
          </p:blipFill>
          <p:spPr>
            <a:xfrm>
              <a:off x="4719458" y="1501632"/>
              <a:ext cx="1487967" cy="1428134"/>
            </a:xfrm>
            <a:prstGeom prst="roundRect">
              <a:avLst>
                <a:gd name="adj" fmla="val 5275"/>
              </a:avLst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AF132AC-9840-4A0B-1FA8-8B5526D1A92D}"/>
              </a:ext>
            </a:extLst>
          </p:cNvPr>
          <p:cNvGrpSpPr/>
          <p:nvPr/>
        </p:nvGrpSpPr>
        <p:grpSpPr>
          <a:xfrm>
            <a:off x="7023074" y="1567095"/>
            <a:ext cx="1743935" cy="1605281"/>
            <a:chOff x="7023697" y="1419223"/>
            <a:chExt cx="1743935" cy="1605281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4AC77868-5145-B479-D39B-98C6C4D4DD41}"/>
                </a:ext>
              </a:extLst>
            </p:cNvPr>
            <p:cNvSpPr/>
            <p:nvPr/>
          </p:nvSpPr>
          <p:spPr>
            <a:xfrm>
              <a:off x="7023697" y="1419223"/>
              <a:ext cx="1743935" cy="1605281"/>
            </a:xfrm>
            <a:prstGeom prst="roundRect">
              <a:avLst>
                <a:gd name="adj" fmla="val 6793"/>
              </a:avLst>
            </a:prstGeom>
            <a:solidFill>
              <a:schemeClr val="bg1"/>
            </a:solidFill>
            <a:ln w="38100">
              <a:solidFill>
                <a:srgbClr val="287E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3A9C5AD2-C134-1F39-C97C-BB63AC5E0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755" t="3428" r="39934" b="62359"/>
            <a:stretch/>
          </p:blipFill>
          <p:spPr>
            <a:xfrm>
              <a:off x="7079090" y="1460016"/>
              <a:ext cx="1552846" cy="1520065"/>
            </a:xfrm>
            <a:prstGeom prst="rect">
              <a:avLst/>
            </a:prstGeom>
          </p:spPr>
        </p:pic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D55E38ED-EC1B-B6C6-519D-9030BDC0F971}"/>
              </a:ext>
            </a:extLst>
          </p:cNvPr>
          <p:cNvGrpSpPr/>
          <p:nvPr/>
        </p:nvGrpSpPr>
        <p:grpSpPr>
          <a:xfrm>
            <a:off x="9452953" y="1565279"/>
            <a:ext cx="1743935" cy="1605281"/>
            <a:chOff x="9452953" y="1419222"/>
            <a:chExt cx="1743935" cy="1605281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1EAC6C7B-E966-4BBC-DB6A-300A8D10CED8}"/>
                </a:ext>
              </a:extLst>
            </p:cNvPr>
            <p:cNvSpPr/>
            <p:nvPr/>
          </p:nvSpPr>
          <p:spPr>
            <a:xfrm>
              <a:off x="9452953" y="1419222"/>
              <a:ext cx="1743935" cy="1605281"/>
            </a:xfrm>
            <a:prstGeom prst="roundRect">
              <a:avLst>
                <a:gd name="adj" fmla="val 6793"/>
              </a:avLst>
            </a:prstGeom>
            <a:solidFill>
              <a:schemeClr val="bg1"/>
            </a:solidFill>
            <a:ln w="38100">
              <a:solidFill>
                <a:srgbClr val="287E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B6EBB142-B830-989D-8577-A39F0278E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848" t="4191" r="2372" b="62353"/>
            <a:stretch/>
          </p:blipFill>
          <p:spPr>
            <a:xfrm>
              <a:off x="9484210" y="1510776"/>
              <a:ext cx="1655064" cy="1486439"/>
            </a:xfrm>
            <a:prstGeom prst="roundRect">
              <a:avLst>
                <a:gd name="adj" fmla="val 29585"/>
              </a:avLst>
            </a:prstGeom>
          </p:spPr>
        </p:pic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90A16F51-DB6F-BB9C-C29C-020B22BFA1B8}"/>
              </a:ext>
            </a:extLst>
          </p:cNvPr>
          <p:cNvGrpSpPr/>
          <p:nvPr/>
        </p:nvGrpSpPr>
        <p:grpSpPr>
          <a:xfrm>
            <a:off x="4590227" y="4307397"/>
            <a:ext cx="1743935" cy="1605281"/>
            <a:chOff x="4593195" y="4039380"/>
            <a:chExt cx="1743935" cy="1605281"/>
          </a:xfrm>
        </p:grpSpPr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BD92054B-503B-405D-F792-557AB1E2E5E9}"/>
                </a:ext>
              </a:extLst>
            </p:cNvPr>
            <p:cNvSpPr/>
            <p:nvPr/>
          </p:nvSpPr>
          <p:spPr>
            <a:xfrm>
              <a:off x="4593195" y="4039380"/>
              <a:ext cx="1743935" cy="1605281"/>
            </a:xfrm>
            <a:prstGeom prst="roundRect">
              <a:avLst>
                <a:gd name="adj" fmla="val 6793"/>
              </a:avLst>
            </a:prstGeom>
            <a:solidFill>
              <a:schemeClr val="bg1"/>
            </a:solidFill>
            <a:ln w="38100">
              <a:solidFill>
                <a:srgbClr val="287E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73B95DD2-DE07-E3F1-3E8B-D73CAE79F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92" t="57497" r="75730" b="8745"/>
            <a:stretch/>
          </p:blipFill>
          <p:spPr>
            <a:xfrm>
              <a:off x="4719459" y="4092066"/>
              <a:ext cx="1487966" cy="1499908"/>
            </a:xfrm>
            <a:prstGeom prst="rect">
              <a:avLst/>
            </a:prstGeom>
          </p:spPr>
        </p:pic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27F6D157-1192-7FE3-5224-AD0B13563AA9}"/>
              </a:ext>
            </a:extLst>
          </p:cNvPr>
          <p:cNvGrpSpPr/>
          <p:nvPr/>
        </p:nvGrpSpPr>
        <p:grpSpPr>
          <a:xfrm>
            <a:off x="6979954" y="4318297"/>
            <a:ext cx="1743935" cy="1605281"/>
            <a:chOff x="6983545" y="4039379"/>
            <a:chExt cx="1743935" cy="1605281"/>
          </a:xfrm>
        </p:grpSpPr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A54EB44E-0BAF-19AF-594C-5FE068FD8192}"/>
                </a:ext>
              </a:extLst>
            </p:cNvPr>
            <p:cNvSpPr/>
            <p:nvPr/>
          </p:nvSpPr>
          <p:spPr>
            <a:xfrm>
              <a:off x="6983545" y="4039379"/>
              <a:ext cx="1743935" cy="1605281"/>
            </a:xfrm>
            <a:prstGeom prst="roundRect">
              <a:avLst>
                <a:gd name="adj" fmla="val 6793"/>
              </a:avLst>
            </a:prstGeom>
            <a:solidFill>
              <a:schemeClr val="bg1"/>
            </a:solidFill>
            <a:ln w="38100">
              <a:solidFill>
                <a:srgbClr val="287E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FED51570-719C-54FF-C607-0780C6C0F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009" t="58389" r="39612" b="10059"/>
            <a:stretch/>
          </p:blipFill>
          <p:spPr>
            <a:xfrm>
              <a:off x="7079090" y="4155807"/>
              <a:ext cx="1487967" cy="1401833"/>
            </a:xfrm>
            <a:prstGeom prst="rect">
              <a:avLst/>
            </a:prstGeom>
          </p:spPr>
        </p:pic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D8F04C2C-3671-0DD5-F7C3-40B637022594}"/>
              </a:ext>
            </a:extLst>
          </p:cNvPr>
          <p:cNvGrpSpPr/>
          <p:nvPr/>
        </p:nvGrpSpPr>
        <p:grpSpPr>
          <a:xfrm>
            <a:off x="9449985" y="4318296"/>
            <a:ext cx="1743935" cy="1605281"/>
            <a:chOff x="9452953" y="4039378"/>
            <a:chExt cx="1743935" cy="1605281"/>
          </a:xfrm>
        </p:grpSpPr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25A85186-7285-824B-3606-9F7E26A4C1A5}"/>
                </a:ext>
              </a:extLst>
            </p:cNvPr>
            <p:cNvSpPr/>
            <p:nvPr/>
          </p:nvSpPr>
          <p:spPr>
            <a:xfrm>
              <a:off x="9452953" y="4039378"/>
              <a:ext cx="1743935" cy="1605281"/>
            </a:xfrm>
            <a:prstGeom prst="roundRect">
              <a:avLst>
                <a:gd name="adj" fmla="val 6793"/>
              </a:avLst>
            </a:prstGeom>
            <a:solidFill>
              <a:schemeClr val="bg1"/>
            </a:solidFill>
            <a:ln w="38100">
              <a:solidFill>
                <a:srgbClr val="287E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7D947F08-98A5-04DF-4E90-31DBE808B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630" t="57203" r="3059" b="9681"/>
            <a:stretch/>
          </p:blipFill>
          <p:spPr>
            <a:xfrm>
              <a:off x="9531564" y="4103278"/>
              <a:ext cx="1552846" cy="1471309"/>
            </a:xfrm>
            <a:prstGeom prst="rect">
              <a:avLst/>
            </a:prstGeom>
          </p:spPr>
        </p:pic>
      </p:grpSp>
      <p:sp>
        <p:nvSpPr>
          <p:cNvPr id="26" name="Tekstvak 25">
            <a:extLst>
              <a:ext uri="{FF2B5EF4-FFF2-40B4-BE49-F238E27FC236}">
                <a16:creationId xmlns:a16="http://schemas.microsoft.com/office/drawing/2014/main" id="{40BA58E7-3120-672C-C1AC-9A4989193916}"/>
              </a:ext>
            </a:extLst>
          </p:cNvPr>
          <p:cNvSpPr txBox="1"/>
          <p:nvPr/>
        </p:nvSpPr>
        <p:spPr>
          <a:xfrm>
            <a:off x="4430759" y="3237571"/>
            <a:ext cx="206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rgbClr val="287EB1"/>
                </a:solidFill>
              </a:rPr>
              <a:t>Tik hier als u </a:t>
            </a:r>
            <a:br>
              <a:rPr lang="nl-NL" dirty="0">
                <a:solidFill>
                  <a:srgbClr val="287EB1"/>
                </a:solidFill>
              </a:rPr>
            </a:br>
            <a:r>
              <a:rPr lang="nl-NL" dirty="0">
                <a:solidFill>
                  <a:srgbClr val="287EB1"/>
                </a:solidFill>
              </a:rPr>
              <a:t>medicijnen inneemt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EB9995B-6065-F83C-9B3D-4861F23CB3B2}"/>
              </a:ext>
            </a:extLst>
          </p:cNvPr>
          <p:cNvSpPr txBox="1"/>
          <p:nvPr/>
        </p:nvSpPr>
        <p:spPr>
          <a:xfrm>
            <a:off x="7247957" y="3232768"/>
            <a:ext cx="1410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rgbClr val="287EB1"/>
                </a:solidFill>
              </a:rPr>
              <a:t>Tik hier als u </a:t>
            </a:r>
            <a:br>
              <a:rPr lang="nl-NL" dirty="0">
                <a:solidFill>
                  <a:srgbClr val="287EB1"/>
                </a:solidFill>
              </a:rPr>
            </a:br>
            <a:r>
              <a:rPr lang="nl-NL" dirty="0">
                <a:solidFill>
                  <a:srgbClr val="287EB1"/>
                </a:solidFill>
              </a:rPr>
              <a:t>gaat slapen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DEADF256-4598-4910-3524-EAC0D1327620}"/>
              </a:ext>
            </a:extLst>
          </p:cNvPr>
          <p:cNvSpPr txBox="1"/>
          <p:nvPr/>
        </p:nvSpPr>
        <p:spPr>
          <a:xfrm>
            <a:off x="9417668" y="3238350"/>
            <a:ext cx="177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rgbClr val="287EB1"/>
                </a:solidFill>
              </a:rPr>
              <a:t>Tik hier voor het </a:t>
            </a:r>
            <a:br>
              <a:rPr lang="nl-NL" dirty="0">
                <a:solidFill>
                  <a:srgbClr val="287EB1"/>
                </a:solidFill>
              </a:rPr>
            </a:br>
            <a:r>
              <a:rPr lang="nl-NL" dirty="0">
                <a:solidFill>
                  <a:srgbClr val="287EB1"/>
                </a:solidFill>
              </a:rPr>
              <a:t>bijhouden van </a:t>
            </a:r>
            <a:br>
              <a:rPr lang="nl-NL" dirty="0">
                <a:solidFill>
                  <a:srgbClr val="287EB1"/>
                </a:solidFill>
              </a:rPr>
            </a:br>
            <a:r>
              <a:rPr lang="nl-NL" dirty="0">
                <a:solidFill>
                  <a:srgbClr val="287EB1"/>
                </a:solidFill>
              </a:rPr>
              <a:t>symptomen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9B37154-2EFB-EEB4-CDE2-5903D82F609D}"/>
              </a:ext>
            </a:extLst>
          </p:cNvPr>
          <p:cNvSpPr txBox="1"/>
          <p:nvPr/>
        </p:nvSpPr>
        <p:spPr>
          <a:xfrm>
            <a:off x="4421143" y="5966257"/>
            <a:ext cx="208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rgbClr val="287EB1"/>
                </a:solidFill>
              </a:rPr>
              <a:t>Tik hier voor de klok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7E18D75-F15B-FF29-030C-99A06F8A945D}"/>
              </a:ext>
            </a:extLst>
          </p:cNvPr>
          <p:cNvSpPr txBox="1"/>
          <p:nvPr/>
        </p:nvSpPr>
        <p:spPr>
          <a:xfrm>
            <a:off x="7108832" y="5972114"/>
            <a:ext cx="148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rgbClr val="287EB1"/>
                </a:solidFill>
              </a:rPr>
              <a:t>Tik hier voor</a:t>
            </a:r>
            <a:br>
              <a:rPr lang="nl-NL" dirty="0">
                <a:solidFill>
                  <a:srgbClr val="287EB1"/>
                </a:solidFill>
              </a:rPr>
            </a:br>
            <a:r>
              <a:rPr lang="nl-NL" dirty="0">
                <a:solidFill>
                  <a:srgbClr val="287EB1"/>
                </a:solidFill>
              </a:rPr>
              <a:t>de regenboog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F0386B0-3F4C-1299-28ED-22045A3F618A}"/>
              </a:ext>
            </a:extLst>
          </p:cNvPr>
          <p:cNvSpPr txBox="1"/>
          <p:nvPr/>
        </p:nvSpPr>
        <p:spPr>
          <a:xfrm>
            <a:off x="9193107" y="5950430"/>
            <a:ext cx="22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rgbClr val="287EB1"/>
                </a:solidFill>
              </a:rPr>
              <a:t>Tik hier als u gaat eten</a:t>
            </a:r>
          </a:p>
        </p:txBody>
      </p:sp>
    </p:spTree>
    <p:extLst>
      <p:ext uri="{BB962C8B-B14F-4D97-AF65-F5344CB8AC3E}">
        <p14:creationId xmlns:p14="http://schemas.microsoft.com/office/powerpoint/2010/main" val="3535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CE43C7D-ECEB-3787-67CD-074730A5B257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7A2FE2-4FBC-93AD-77B7-176BA283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" y="1126434"/>
            <a:ext cx="5949520" cy="5731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DA7002A-38E8-191F-EF78-6A7E3FE98282}"/>
              </a:ext>
            </a:extLst>
          </p:cNvPr>
          <p:cNvSpPr txBox="1"/>
          <p:nvPr/>
        </p:nvSpPr>
        <p:spPr>
          <a:xfrm>
            <a:off x="688018" y="225355"/>
            <a:ext cx="10813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287EB1"/>
                </a:solidFill>
                <a:latin typeface="Arial" panose="020B0604020202020204" pitchFamily="34" charset="0"/>
              </a:rPr>
              <a:t>De </a:t>
            </a:r>
            <a:r>
              <a:rPr lang="en-US" sz="4000" dirty="0" err="1">
                <a:solidFill>
                  <a:srgbClr val="287EB1"/>
                </a:solidFill>
                <a:latin typeface="Arial" panose="020B0604020202020204" pitchFamily="34" charset="0"/>
              </a:rPr>
              <a:t>regenboog</a:t>
            </a:r>
            <a:endParaRPr lang="nl-NL" sz="40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FDA6388-B64C-62CC-BCD2-7797AEB94721}"/>
              </a:ext>
            </a:extLst>
          </p:cNvPr>
          <p:cNvSpPr txBox="1"/>
          <p:nvPr/>
        </p:nvSpPr>
        <p:spPr>
          <a:xfrm>
            <a:off x="688016" y="1797282"/>
            <a:ext cx="10584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400" b="0" dirty="0">
                <a:effectLst/>
              </a:rPr>
            </a:br>
            <a:br>
              <a:rPr lang="en-US" sz="2400" dirty="0"/>
            </a:br>
            <a:endParaRPr lang="en-US" sz="2400" dirty="0">
              <a:solidFill>
                <a:srgbClr val="287EB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702992-071F-EF97-42F8-712C3222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7" y="2140456"/>
            <a:ext cx="2590109" cy="26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686131F-3E28-E04F-141C-CAB711120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525" y="1376354"/>
            <a:ext cx="4549534" cy="1729890"/>
          </a:xfrm>
          <a:prstGeom prst="rect">
            <a:avLst/>
          </a:prstGeom>
        </p:spPr>
      </p:pic>
      <p:sp>
        <p:nvSpPr>
          <p:cNvPr id="11" name="Pijl: omhoog 10">
            <a:extLst>
              <a:ext uri="{FF2B5EF4-FFF2-40B4-BE49-F238E27FC236}">
                <a16:creationId xmlns:a16="http://schemas.microsoft.com/office/drawing/2014/main" id="{E0C94102-6FEF-D3A5-11FD-D4FD440DFE3E}"/>
              </a:ext>
            </a:extLst>
          </p:cNvPr>
          <p:cNvSpPr/>
          <p:nvPr/>
        </p:nvSpPr>
        <p:spPr>
          <a:xfrm>
            <a:off x="736872" y="4048209"/>
            <a:ext cx="816745" cy="1463250"/>
          </a:xfrm>
          <a:prstGeom prst="upArrow">
            <a:avLst/>
          </a:prstGeom>
          <a:solidFill>
            <a:schemeClr val="bg1"/>
          </a:solidFill>
          <a:ln w="57150">
            <a:solidFill>
              <a:srgbClr val="287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C6847F-BCE8-4CBB-17B6-E3B78850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60" y="2140456"/>
            <a:ext cx="2726793" cy="28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2C9A071-F239-DC79-A858-DBBAFEAED3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503" r="42241" b="1938"/>
          <a:stretch/>
        </p:blipFill>
        <p:spPr>
          <a:xfrm>
            <a:off x="8723390" y="3377556"/>
            <a:ext cx="957499" cy="317546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726A392-9B31-AC5A-C5B2-A1C393D65D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467" t="57055" r="39339" b="8777"/>
          <a:stretch/>
        </p:blipFill>
        <p:spPr>
          <a:xfrm>
            <a:off x="3335717" y="11127"/>
            <a:ext cx="1074939" cy="10564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F557AB2-0579-FA70-7731-13CD12546A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0450" b="1938"/>
          <a:stretch/>
        </p:blipFill>
        <p:spPr>
          <a:xfrm>
            <a:off x="6907551" y="3366854"/>
            <a:ext cx="967124" cy="31754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06B416A-342A-E9AB-A1B3-1F7100B59F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141" b="1938"/>
          <a:stretch/>
        </p:blipFill>
        <p:spPr>
          <a:xfrm>
            <a:off x="10475300" y="3386434"/>
            <a:ext cx="1435453" cy="3175469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1A5ADFD-D8E1-6168-0D81-3017C193F57E}"/>
              </a:ext>
            </a:extLst>
          </p:cNvPr>
          <p:cNvCxnSpPr>
            <a:cxnSpLocks/>
          </p:cNvCxnSpPr>
          <p:nvPr/>
        </p:nvCxnSpPr>
        <p:spPr>
          <a:xfrm>
            <a:off x="7972333" y="4181382"/>
            <a:ext cx="763297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EC134CD5-E730-8BC1-00C9-96F916AA9EED}"/>
              </a:ext>
            </a:extLst>
          </p:cNvPr>
          <p:cNvCxnSpPr>
            <a:cxnSpLocks/>
          </p:cNvCxnSpPr>
          <p:nvPr/>
        </p:nvCxnSpPr>
        <p:spPr>
          <a:xfrm>
            <a:off x="7973809" y="4475821"/>
            <a:ext cx="763297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C8593B79-B4BE-1933-BE03-D123975BC1D4}"/>
              </a:ext>
            </a:extLst>
          </p:cNvPr>
          <p:cNvCxnSpPr>
            <a:cxnSpLocks/>
          </p:cNvCxnSpPr>
          <p:nvPr/>
        </p:nvCxnSpPr>
        <p:spPr>
          <a:xfrm>
            <a:off x="9714925" y="4181382"/>
            <a:ext cx="763297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F2BC846-9849-080B-3DC4-D61FEC3EB48E}"/>
              </a:ext>
            </a:extLst>
          </p:cNvPr>
          <p:cNvCxnSpPr>
            <a:cxnSpLocks/>
          </p:cNvCxnSpPr>
          <p:nvPr/>
        </p:nvCxnSpPr>
        <p:spPr>
          <a:xfrm>
            <a:off x="9716401" y="4475821"/>
            <a:ext cx="763297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6366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Breedbeeld</PresentationFormat>
  <Paragraphs>199</Paragraphs>
  <Slides>26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Praktijkvoorbeeld - ziektepatroon</vt:lpstr>
      <vt:lpstr>Praktijkvoorbeeld - ziektepatroon</vt:lpstr>
      <vt:lpstr>Praktijkvoorbeeld - medicatie</vt:lpstr>
      <vt:lpstr>Praktijkvoorbeeld - symptomen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Flipsen</dc:creator>
  <cp:lastModifiedBy>Parkinson Café</cp:lastModifiedBy>
  <cp:revision>34</cp:revision>
  <dcterms:created xsi:type="dcterms:W3CDTF">2022-10-04T15:58:28Z</dcterms:created>
  <dcterms:modified xsi:type="dcterms:W3CDTF">2023-03-16T10:47:09Z</dcterms:modified>
</cp:coreProperties>
</file>