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Source Code Pro"/>
      <p:regular r:id="rId41"/>
      <p:bold r:id="rId42"/>
      <p:italic r:id="rId43"/>
      <p:boldItalic r:id="rId44"/>
    </p:embeddedFont>
    <p:embeddedFont>
      <p:font typeface="Oswald"/>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geTjGMLYRDGD2AZ0svMbHxV6ft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SourceCodePro-bold.fntdata"/><Relationship Id="rId41" Type="http://schemas.openxmlformats.org/officeDocument/2006/relationships/font" Target="fonts/SourceCodePro-regular.fntdata"/><Relationship Id="rId22" Type="http://schemas.openxmlformats.org/officeDocument/2006/relationships/slide" Target="slides/slide16.xml"/><Relationship Id="rId44" Type="http://schemas.openxmlformats.org/officeDocument/2006/relationships/font" Target="fonts/SourceCodePro-boldItalic.fntdata"/><Relationship Id="rId21" Type="http://schemas.openxmlformats.org/officeDocument/2006/relationships/slide" Target="slides/slide15.xml"/><Relationship Id="rId43" Type="http://schemas.openxmlformats.org/officeDocument/2006/relationships/font" Target="fonts/SourceCodePro-italic.fntdata"/><Relationship Id="rId24" Type="http://schemas.openxmlformats.org/officeDocument/2006/relationships/slide" Target="slides/slide18.xml"/><Relationship Id="rId46" Type="http://schemas.openxmlformats.org/officeDocument/2006/relationships/font" Target="fonts/Oswald-bold.fntdata"/><Relationship Id="rId23" Type="http://schemas.openxmlformats.org/officeDocument/2006/relationships/slide" Target="slides/slide17.xml"/><Relationship Id="rId45" Type="http://schemas.openxmlformats.org/officeDocument/2006/relationships/font" Target="fonts/Oswald-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i="0" lang="en-US"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0" name="Google Shape;170;p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2" name="Google Shape;232;p10: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9" name="Google Shape;239;p1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2: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5" name="Google Shape;245;p1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1" name="Google Shape;251;p1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4: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7" name="Google Shape;257;p14: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3" name="Google Shape;263;p15: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0" name="Google Shape;270;p16: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7: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6" name="Google Shape;276;p17: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2" name="Google Shape;282;p18: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9" name="Google Shape;289;p19: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8" name="Google Shape;178;p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0: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6" name="Google Shape;296;p20: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2" name="Google Shape;302;p2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2: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7" name="Google Shape;307;p2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3: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p23:notes"/>
          <p:cNvSpPr txBox="1"/>
          <p:nvPr>
            <p:ph idx="1" type="body"/>
          </p:nvPr>
        </p:nvSpPr>
        <p:spPr>
          <a:xfrm>
            <a:off x="685800" y="4343400"/>
            <a:ext cx="5486040" cy="41144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None/>
            </a:pPr>
            <a:r>
              <a:rPr b="0" lang="en-US" sz="1100" strike="noStrike">
                <a:latin typeface="Arial"/>
                <a:ea typeface="Arial"/>
                <a:cs typeface="Arial"/>
                <a:sym typeface="Arial"/>
              </a:rPr>
              <a:t>Ook oorzaken bespreken:  Dubbeltaak! (bijvoorbeeld tegelijk uitvoeren motorische en cognitieve taak) voorbeeld: in gezelschap koffie drinken (= drinken en praten)  Traagheid in handelen Voorbeeld: bij drinken (van laatste slok) wordt het hoofd te lang achterover gehouden  Verminderde hoestkracht</a:t>
            </a:r>
            <a:endParaRPr b="0" sz="1100" strike="noStrike">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4: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20" name="Google Shape;320;p24: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5: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7" name="Google Shape;327;p25:notes"/>
          <p:cNvSpPr txBox="1"/>
          <p:nvPr>
            <p:ph idx="1" type="body"/>
          </p:nvPr>
        </p:nvSpPr>
        <p:spPr>
          <a:xfrm>
            <a:off x="685800" y="4343400"/>
            <a:ext cx="5486040" cy="41144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None/>
            </a:pPr>
            <a:r>
              <a:rPr b="0" lang="en-US" sz="1100" strike="noStrike">
                <a:latin typeface="Arial"/>
                <a:ea typeface="Arial"/>
                <a:cs typeface="Arial"/>
                <a:sym typeface="Arial"/>
              </a:rPr>
              <a:t>logopedist bekijkt samen met u naar de knelpunten, wat gaat nog goed om te eten en wat gaat minder goed. Daarna bekijken of oefeningen zinvol  kunnen zijn, gebruik van cues en het geven van uitleg en advies.</a:t>
            </a:r>
            <a:endParaRPr b="0" sz="1100" strike="noStrike">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6: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33" name="Google Shape;333;p26: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7: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p27:notes"/>
          <p:cNvSpPr txBox="1"/>
          <p:nvPr>
            <p:ph idx="1" type="body"/>
          </p:nvPr>
        </p:nvSpPr>
        <p:spPr>
          <a:xfrm>
            <a:off x="685800" y="4343400"/>
            <a:ext cx="5486040" cy="41144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None/>
            </a:pPr>
            <a:r>
              <a:rPr b="0" lang="en-US" sz="1100" strike="noStrike">
                <a:latin typeface="Arial"/>
                <a:ea typeface="Arial"/>
                <a:cs typeface="Arial"/>
                <a:sym typeface="Arial"/>
              </a:rPr>
              <a:t>80% in meer of mindere mate last van. bij 25% zeer frequent </a:t>
            </a:r>
            <a:endParaRPr b="0" sz="1100" strike="noStrike">
              <a:latin typeface="Arial"/>
              <a:ea typeface="Arial"/>
              <a:cs typeface="Arial"/>
              <a:sym typeface="Arial"/>
            </a:endParaRPr>
          </a:p>
          <a:p>
            <a:pPr indent="0" lvl="0" marL="0" rtl="0" algn="l">
              <a:lnSpc>
                <a:spcPct val="100000"/>
              </a:lnSpc>
              <a:spcBef>
                <a:spcPts val="0"/>
              </a:spcBef>
              <a:spcAft>
                <a:spcPts val="0"/>
              </a:spcAft>
              <a:buNone/>
            </a:pPr>
            <a:r>
              <a:rPr b="0" lang="en-US" sz="1100" strike="noStrike">
                <a:latin typeface="Arial"/>
                <a:ea typeface="Arial"/>
                <a:cs typeface="Arial"/>
                <a:sym typeface="Arial"/>
              </a:rPr>
              <a:t>gebit zit los</a:t>
            </a:r>
            <a:endParaRPr b="0" sz="1100" strike="noStrike">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8: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6" name="Google Shape;346;p28: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9:notes"/>
          <p:cNvSpPr/>
          <p:nvPr>
            <p:ph idx="2" type="sldImg"/>
          </p:nvPr>
        </p:nvSpPr>
        <p:spPr>
          <a:xfrm>
            <a:off x="381240" y="685800"/>
            <a:ext cx="609552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3" name="Google Shape;353;p29:notes"/>
          <p:cNvSpPr txBox="1"/>
          <p:nvPr>
            <p:ph idx="1" type="body"/>
          </p:nvPr>
        </p:nvSpPr>
        <p:spPr>
          <a:xfrm>
            <a:off x="685800" y="4343400"/>
            <a:ext cx="5486040" cy="41144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None/>
            </a:pPr>
            <a:r>
              <a:rPr b="0" lang="en-US" sz="1100" strike="noStrike">
                <a:solidFill>
                  <a:srgbClr val="000000"/>
                </a:solidFill>
                <a:latin typeface="Arial"/>
                <a:ea typeface="Arial"/>
                <a:cs typeface="Arial"/>
                <a:sym typeface="Arial"/>
              </a:rPr>
              <a:t>Voornamelijk uitleg geven, oefenen op cues, bespreken medische opties. </a:t>
            </a:r>
            <a:endParaRPr b="0" sz="1100"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4" name="Google Shape;184;p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0: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0" name="Google Shape;360;p30: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66" name="Google Shape;366;p3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2: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72" name="Google Shape;372;p3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3: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79" name="Google Shape;379;p3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4: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86" name="Google Shape;386;p34: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2" name="Google Shape;192;p4: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8" name="Google Shape;198;p5: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5" name="Google Shape;205;p6: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2" name="Google Shape;212;p7: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9" name="Google Shape;219;p8: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9: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6" name="Google Shape;226;p9: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5" name="Shape 15"/>
        <p:cNvGrpSpPr/>
        <p:nvPr/>
      </p:nvGrpSpPr>
      <p:grpSpPr>
        <a:xfrm>
          <a:off x="0" y="0"/>
          <a:ext cx="0" cy="0"/>
          <a:chOff x="0" y="0"/>
          <a:chExt cx="0" cy="0"/>
        </a:xfrm>
      </p:grpSpPr>
      <p:sp>
        <p:nvSpPr>
          <p:cNvPr id="16" name="Google Shape;16;p36"/>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6"/>
          <p:cNvSpPr txBox="1"/>
          <p:nvPr>
            <p:ph idx="1" type="subTitle"/>
          </p:nvPr>
        </p:nvSpPr>
        <p:spPr>
          <a:xfrm>
            <a:off x="311760" y="1468800"/>
            <a:ext cx="8520120" cy="30996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5" name="Shape 45"/>
        <p:cNvGrpSpPr/>
        <p:nvPr/>
      </p:nvGrpSpPr>
      <p:grpSpPr>
        <a:xfrm>
          <a:off x="0" y="0"/>
          <a:ext cx="0" cy="0"/>
          <a:chOff x="0" y="0"/>
          <a:chExt cx="0" cy="0"/>
        </a:xfrm>
      </p:grpSpPr>
      <p:sp>
        <p:nvSpPr>
          <p:cNvPr id="46" name="Google Shape;46;p49"/>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9"/>
          <p:cNvSpPr txBox="1"/>
          <p:nvPr>
            <p:ph idx="1" type="body"/>
          </p:nvPr>
        </p:nvSpPr>
        <p:spPr>
          <a:xfrm>
            <a:off x="311760" y="1468800"/>
            <a:ext cx="852012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49"/>
          <p:cNvSpPr txBox="1"/>
          <p:nvPr>
            <p:ph idx="2" type="body"/>
          </p:nvPr>
        </p:nvSpPr>
        <p:spPr>
          <a:xfrm>
            <a:off x="311760" y="3087720"/>
            <a:ext cx="852012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9" name="Shape 49"/>
        <p:cNvGrpSpPr/>
        <p:nvPr/>
      </p:nvGrpSpPr>
      <p:grpSpPr>
        <a:xfrm>
          <a:off x="0" y="0"/>
          <a:ext cx="0" cy="0"/>
          <a:chOff x="0" y="0"/>
          <a:chExt cx="0" cy="0"/>
        </a:xfrm>
      </p:grpSpPr>
      <p:sp>
        <p:nvSpPr>
          <p:cNvPr id="50" name="Google Shape;50;p50"/>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0"/>
          <p:cNvSpPr txBox="1"/>
          <p:nvPr>
            <p:ph idx="1" type="body"/>
          </p:nvPr>
        </p:nvSpPr>
        <p:spPr>
          <a:xfrm>
            <a:off x="31176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50"/>
          <p:cNvSpPr txBox="1"/>
          <p:nvPr>
            <p:ph idx="2" type="body"/>
          </p:nvPr>
        </p:nvSpPr>
        <p:spPr>
          <a:xfrm>
            <a:off x="467784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50"/>
          <p:cNvSpPr txBox="1"/>
          <p:nvPr>
            <p:ph idx="3" type="body"/>
          </p:nvPr>
        </p:nvSpPr>
        <p:spPr>
          <a:xfrm>
            <a:off x="31176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50"/>
          <p:cNvSpPr txBox="1"/>
          <p:nvPr>
            <p:ph idx="4" type="body"/>
          </p:nvPr>
        </p:nvSpPr>
        <p:spPr>
          <a:xfrm>
            <a:off x="467784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5" name="Shape 55"/>
        <p:cNvGrpSpPr/>
        <p:nvPr/>
      </p:nvGrpSpPr>
      <p:grpSpPr>
        <a:xfrm>
          <a:off x="0" y="0"/>
          <a:ext cx="0" cy="0"/>
          <a:chOff x="0" y="0"/>
          <a:chExt cx="0" cy="0"/>
        </a:xfrm>
      </p:grpSpPr>
      <p:sp>
        <p:nvSpPr>
          <p:cNvPr id="56" name="Google Shape;56;p51"/>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1"/>
          <p:cNvSpPr txBox="1"/>
          <p:nvPr>
            <p:ph idx="1" type="body"/>
          </p:nvPr>
        </p:nvSpPr>
        <p:spPr>
          <a:xfrm>
            <a:off x="311760" y="146880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51"/>
          <p:cNvSpPr txBox="1"/>
          <p:nvPr>
            <p:ph idx="2" type="body"/>
          </p:nvPr>
        </p:nvSpPr>
        <p:spPr>
          <a:xfrm>
            <a:off x="3192480" y="146880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51"/>
          <p:cNvSpPr txBox="1"/>
          <p:nvPr>
            <p:ph idx="3" type="body"/>
          </p:nvPr>
        </p:nvSpPr>
        <p:spPr>
          <a:xfrm>
            <a:off x="6073200" y="146880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51"/>
          <p:cNvSpPr txBox="1"/>
          <p:nvPr>
            <p:ph idx="4" type="body"/>
          </p:nvPr>
        </p:nvSpPr>
        <p:spPr>
          <a:xfrm>
            <a:off x="311760" y="308772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51"/>
          <p:cNvSpPr txBox="1"/>
          <p:nvPr>
            <p:ph idx="5" type="body"/>
          </p:nvPr>
        </p:nvSpPr>
        <p:spPr>
          <a:xfrm>
            <a:off x="3192480" y="308772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51"/>
          <p:cNvSpPr txBox="1"/>
          <p:nvPr>
            <p:ph idx="6" type="body"/>
          </p:nvPr>
        </p:nvSpPr>
        <p:spPr>
          <a:xfrm>
            <a:off x="6073200" y="308772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8" name="Shape 68"/>
        <p:cNvGrpSpPr/>
        <p:nvPr/>
      </p:nvGrpSpPr>
      <p:grpSpPr>
        <a:xfrm>
          <a:off x="0" y="0"/>
          <a:ext cx="0" cy="0"/>
          <a:chOff x="0" y="0"/>
          <a:chExt cx="0" cy="0"/>
        </a:xfrm>
      </p:grpSpPr>
      <p:sp>
        <p:nvSpPr>
          <p:cNvPr id="69" name="Google Shape;69;p38"/>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8"/>
          <p:cNvSpPr txBox="1"/>
          <p:nvPr>
            <p:ph idx="1" type="body"/>
          </p:nvPr>
        </p:nvSpPr>
        <p:spPr>
          <a:xfrm>
            <a:off x="311760" y="1468800"/>
            <a:ext cx="852012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1" name="Shape 7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2" name="Shape 72"/>
        <p:cNvGrpSpPr/>
        <p:nvPr/>
      </p:nvGrpSpPr>
      <p:grpSpPr>
        <a:xfrm>
          <a:off x="0" y="0"/>
          <a:ext cx="0" cy="0"/>
          <a:chOff x="0" y="0"/>
          <a:chExt cx="0" cy="0"/>
        </a:xfrm>
      </p:grpSpPr>
      <p:sp>
        <p:nvSpPr>
          <p:cNvPr id="73" name="Google Shape;73;p53"/>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3"/>
          <p:cNvSpPr txBox="1"/>
          <p:nvPr>
            <p:ph idx="1" type="subTitle"/>
          </p:nvPr>
        </p:nvSpPr>
        <p:spPr>
          <a:xfrm>
            <a:off x="311760" y="1468800"/>
            <a:ext cx="8520120" cy="30996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5" name="Shape 75"/>
        <p:cNvGrpSpPr/>
        <p:nvPr/>
      </p:nvGrpSpPr>
      <p:grpSpPr>
        <a:xfrm>
          <a:off x="0" y="0"/>
          <a:ext cx="0" cy="0"/>
          <a:chOff x="0" y="0"/>
          <a:chExt cx="0" cy="0"/>
        </a:xfrm>
      </p:grpSpPr>
      <p:sp>
        <p:nvSpPr>
          <p:cNvPr id="76" name="Google Shape;76;p54"/>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4"/>
          <p:cNvSpPr txBox="1"/>
          <p:nvPr>
            <p:ph idx="1" type="body"/>
          </p:nvPr>
        </p:nvSpPr>
        <p:spPr>
          <a:xfrm>
            <a:off x="31176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54"/>
          <p:cNvSpPr txBox="1"/>
          <p:nvPr>
            <p:ph idx="2" type="body"/>
          </p:nvPr>
        </p:nvSpPr>
        <p:spPr>
          <a:xfrm>
            <a:off x="467784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55"/>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1" name="Shape 81"/>
        <p:cNvGrpSpPr/>
        <p:nvPr/>
      </p:nvGrpSpPr>
      <p:grpSpPr>
        <a:xfrm>
          <a:off x="0" y="0"/>
          <a:ext cx="0" cy="0"/>
          <a:chOff x="0" y="0"/>
          <a:chExt cx="0" cy="0"/>
        </a:xfrm>
      </p:grpSpPr>
      <p:sp>
        <p:nvSpPr>
          <p:cNvPr id="82" name="Google Shape;82;p56"/>
          <p:cNvSpPr txBox="1"/>
          <p:nvPr>
            <p:ph idx="1" type="subTitle"/>
          </p:nvPr>
        </p:nvSpPr>
        <p:spPr>
          <a:xfrm>
            <a:off x="311760" y="372600"/>
            <a:ext cx="8520120" cy="340056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3" name="Shape 83"/>
        <p:cNvGrpSpPr/>
        <p:nvPr/>
      </p:nvGrpSpPr>
      <p:grpSpPr>
        <a:xfrm>
          <a:off x="0" y="0"/>
          <a:ext cx="0" cy="0"/>
          <a:chOff x="0" y="0"/>
          <a:chExt cx="0" cy="0"/>
        </a:xfrm>
      </p:grpSpPr>
      <p:sp>
        <p:nvSpPr>
          <p:cNvPr id="84" name="Google Shape;84;p57"/>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7"/>
          <p:cNvSpPr txBox="1"/>
          <p:nvPr>
            <p:ph idx="1" type="body"/>
          </p:nvPr>
        </p:nvSpPr>
        <p:spPr>
          <a:xfrm>
            <a:off x="31176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6" name="Google Shape;86;p57"/>
          <p:cNvSpPr txBox="1"/>
          <p:nvPr>
            <p:ph idx="2" type="body"/>
          </p:nvPr>
        </p:nvSpPr>
        <p:spPr>
          <a:xfrm>
            <a:off x="467784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57"/>
          <p:cNvSpPr txBox="1"/>
          <p:nvPr>
            <p:ph idx="3" type="body"/>
          </p:nvPr>
        </p:nvSpPr>
        <p:spPr>
          <a:xfrm>
            <a:off x="31176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8" name="Shape 88"/>
        <p:cNvGrpSpPr/>
        <p:nvPr/>
      </p:nvGrpSpPr>
      <p:grpSpPr>
        <a:xfrm>
          <a:off x="0" y="0"/>
          <a:ext cx="0" cy="0"/>
          <a:chOff x="0" y="0"/>
          <a:chExt cx="0" cy="0"/>
        </a:xfrm>
      </p:grpSpPr>
      <p:sp>
        <p:nvSpPr>
          <p:cNvPr id="89" name="Google Shape;89;p58"/>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8"/>
          <p:cNvSpPr txBox="1"/>
          <p:nvPr>
            <p:ph idx="1" type="body"/>
          </p:nvPr>
        </p:nvSpPr>
        <p:spPr>
          <a:xfrm>
            <a:off x="31176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58"/>
          <p:cNvSpPr txBox="1"/>
          <p:nvPr>
            <p:ph idx="2" type="body"/>
          </p:nvPr>
        </p:nvSpPr>
        <p:spPr>
          <a:xfrm>
            <a:off x="467784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58"/>
          <p:cNvSpPr txBox="1"/>
          <p:nvPr>
            <p:ph idx="3" type="body"/>
          </p:nvPr>
        </p:nvSpPr>
        <p:spPr>
          <a:xfrm>
            <a:off x="467784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3" name="Shape 93"/>
        <p:cNvGrpSpPr/>
        <p:nvPr/>
      </p:nvGrpSpPr>
      <p:grpSpPr>
        <a:xfrm>
          <a:off x="0" y="0"/>
          <a:ext cx="0" cy="0"/>
          <a:chOff x="0" y="0"/>
          <a:chExt cx="0" cy="0"/>
        </a:xfrm>
      </p:grpSpPr>
      <p:sp>
        <p:nvSpPr>
          <p:cNvPr id="94" name="Google Shape;94;p59"/>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9"/>
          <p:cNvSpPr txBox="1"/>
          <p:nvPr>
            <p:ph idx="1" type="body"/>
          </p:nvPr>
        </p:nvSpPr>
        <p:spPr>
          <a:xfrm>
            <a:off x="31176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6" name="Google Shape;96;p59"/>
          <p:cNvSpPr txBox="1"/>
          <p:nvPr>
            <p:ph idx="2" type="body"/>
          </p:nvPr>
        </p:nvSpPr>
        <p:spPr>
          <a:xfrm>
            <a:off x="467784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59"/>
          <p:cNvSpPr txBox="1"/>
          <p:nvPr>
            <p:ph idx="3" type="body"/>
          </p:nvPr>
        </p:nvSpPr>
        <p:spPr>
          <a:xfrm>
            <a:off x="311760" y="3087720"/>
            <a:ext cx="852012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8" name="Shape 98"/>
        <p:cNvGrpSpPr/>
        <p:nvPr/>
      </p:nvGrpSpPr>
      <p:grpSpPr>
        <a:xfrm>
          <a:off x="0" y="0"/>
          <a:ext cx="0" cy="0"/>
          <a:chOff x="0" y="0"/>
          <a:chExt cx="0" cy="0"/>
        </a:xfrm>
      </p:grpSpPr>
      <p:sp>
        <p:nvSpPr>
          <p:cNvPr id="99" name="Google Shape;99;p60"/>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0"/>
          <p:cNvSpPr txBox="1"/>
          <p:nvPr>
            <p:ph idx="1" type="body"/>
          </p:nvPr>
        </p:nvSpPr>
        <p:spPr>
          <a:xfrm>
            <a:off x="311760" y="1468800"/>
            <a:ext cx="852012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1" name="Google Shape;101;p60"/>
          <p:cNvSpPr txBox="1"/>
          <p:nvPr>
            <p:ph idx="2" type="body"/>
          </p:nvPr>
        </p:nvSpPr>
        <p:spPr>
          <a:xfrm>
            <a:off x="311760" y="3087720"/>
            <a:ext cx="852012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02" name="Shape 102"/>
        <p:cNvGrpSpPr/>
        <p:nvPr/>
      </p:nvGrpSpPr>
      <p:grpSpPr>
        <a:xfrm>
          <a:off x="0" y="0"/>
          <a:ext cx="0" cy="0"/>
          <a:chOff x="0" y="0"/>
          <a:chExt cx="0" cy="0"/>
        </a:xfrm>
      </p:grpSpPr>
      <p:sp>
        <p:nvSpPr>
          <p:cNvPr id="103" name="Google Shape;103;p61"/>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61"/>
          <p:cNvSpPr txBox="1"/>
          <p:nvPr>
            <p:ph idx="1" type="body"/>
          </p:nvPr>
        </p:nvSpPr>
        <p:spPr>
          <a:xfrm>
            <a:off x="31176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61"/>
          <p:cNvSpPr txBox="1"/>
          <p:nvPr>
            <p:ph idx="2" type="body"/>
          </p:nvPr>
        </p:nvSpPr>
        <p:spPr>
          <a:xfrm>
            <a:off x="467784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61"/>
          <p:cNvSpPr txBox="1"/>
          <p:nvPr>
            <p:ph idx="3" type="body"/>
          </p:nvPr>
        </p:nvSpPr>
        <p:spPr>
          <a:xfrm>
            <a:off x="31176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61"/>
          <p:cNvSpPr txBox="1"/>
          <p:nvPr>
            <p:ph idx="4" type="body"/>
          </p:nvPr>
        </p:nvSpPr>
        <p:spPr>
          <a:xfrm>
            <a:off x="467784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8" name="Shape 108"/>
        <p:cNvGrpSpPr/>
        <p:nvPr/>
      </p:nvGrpSpPr>
      <p:grpSpPr>
        <a:xfrm>
          <a:off x="0" y="0"/>
          <a:ext cx="0" cy="0"/>
          <a:chOff x="0" y="0"/>
          <a:chExt cx="0" cy="0"/>
        </a:xfrm>
      </p:grpSpPr>
      <p:sp>
        <p:nvSpPr>
          <p:cNvPr id="109" name="Google Shape;109;p62"/>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62"/>
          <p:cNvSpPr txBox="1"/>
          <p:nvPr>
            <p:ph idx="1" type="body"/>
          </p:nvPr>
        </p:nvSpPr>
        <p:spPr>
          <a:xfrm>
            <a:off x="311760" y="146880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1" name="Google Shape;111;p62"/>
          <p:cNvSpPr txBox="1"/>
          <p:nvPr>
            <p:ph idx="2" type="body"/>
          </p:nvPr>
        </p:nvSpPr>
        <p:spPr>
          <a:xfrm>
            <a:off x="3192480" y="146880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62"/>
          <p:cNvSpPr txBox="1"/>
          <p:nvPr>
            <p:ph idx="3" type="body"/>
          </p:nvPr>
        </p:nvSpPr>
        <p:spPr>
          <a:xfrm>
            <a:off x="6073200" y="146880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62"/>
          <p:cNvSpPr txBox="1"/>
          <p:nvPr>
            <p:ph idx="4" type="body"/>
          </p:nvPr>
        </p:nvSpPr>
        <p:spPr>
          <a:xfrm>
            <a:off x="311760" y="308772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62"/>
          <p:cNvSpPr txBox="1"/>
          <p:nvPr>
            <p:ph idx="5" type="body"/>
          </p:nvPr>
        </p:nvSpPr>
        <p:spPr>
          <a:xfrm>
            <a:off x="3192480" y="308772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62"/>
          <p:cNvSpPr txBox="1"/>
          <p:nvPr>
            <p:ph idx="6" type="body"/>
          </p:nvPr>
        </p:nvSpPr>
        <p:spPr>
          <a:xfrm>
            <a:off x="6073200" y="308772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0" name="Shape 12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1" name="Shape 121"/>
        <p:cNvGrpSpPr/>
        <p:nvPr/>
      </p:nvGrpSpPr>
      <p:grpSpPr>
        <a:xfrm>
          <a:off x="0" y="0"/>
          <a:ext cx="0" cy="0"/>
          <a:chOff x="0" y="0"/>
          <a:chExt cx="0" cy="0"/>
        </a:xfrm>
      </p:grpSpPr>
      <p:sp>
        <p:nvSpPr>
          <p:cNvPr id="122" name="Google Shape;122;p63"/>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63"/>
          <p:cNvSpPr txBox="1"/>
          <p:nvPr>
            <p:ph idx="1" type="subTitle"/>
          </p:nvPr>
        </p:nvSpPr>
        <p:spPr>
          <a:xfrm>
            <a:off x="311760" y="1468800"/>
            <a:ext cx="8520120" cy="309960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4" name="Shape 124"/>
        <p:cNvGrpSpPr/>
        <p:nvPr/>
      </p:nvGrpSpPr>
      <p:grpSpPr>
        <a:xfrm>
          <a:off x="0" y="0"/>
          <a:ext cx="0" cy="0"/>
          <a:chOff x="0" y="0"/>
          <a:chExt cx="0" cy="0"/>
        </a:xfrm>
      </p:grpSpPr>
      <p:sp>
        <p:nvSpPr>
          <p:cNvPr id="125" name="Google Shape;125;p64"/>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64"/>
          <p:cNvSpPr txBox="1"/>
          <p:nvPr>
            <p:ph idx="1" type="body"/>
          </p:nvPr>
        </p:nvSpPr>
        <p:spPr>
          <a:xfrm>
            <a:off x="311760" y="1468800"/>
            <a:ext cx="852012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7" name="Shape 127"/>
        <p:cNvGrpSpPr/>
        <p:nvPr/>
      </p:nvGrpSpPr>
      <p:grpSpPr>
        <a:xfrm>
          <a:off x="0" y="0"/>
          <a:ext cx="0" cy="0"/>
          <a:chOff x="0" y="0"/>
          <a:chExt cx="0" cy="0"/>
        </a:xfrm>
      </p:grpSpPr>
      <p:sp>
        <p:nvSpPr>
          <p:cNvPr id="128" name="Google Shape;128;p65"/>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65"/>
          <p:cNvSpPr txBox="1"/>
          <p:nvPr>
            <p:ph idx="1" type="body"/>
          </p:nvPr>
        </p:nvSpPr>
        <p:spPr>
          <a:xfrm>
            <a:off x="31176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0" name="Google Shape;130;p65"/>
          <p:cNvSpPr txBox="1"/>
          <p:nvPr>
            <p:ph idx="2" type="body"/>
          </p:nvPr>
        </p:nvSpPr>
        <p:spPr>
          <a:xfrm>
            <a:off x="467784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66"/>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 name="Shape 19"/>
        <p:cNvGrpSpPr/>
        <p:nvPr/>
      </p:nvGrpSpPr>
      <p:grpSpPr>
        <a:xfrm>
          <a:off x="0" y="0"/>
          <a:ext cx="0" cy="0"/>
          <a:chOff x="0" y="0"/>
          <a:chExt cx="0" cy="0"/>
        </a:xfrm>
      </p:grpSpPr>
      <p:sp>
        <p:nvSpPr>
          <p:cNvPr id="20" name="Google Shape;20;p42"/>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2"/>
          <p:cNvSpPr txBox="1"/>
          <p:nvPr>
            <p:ph idx="1" type="body"/>
          </p:nvPr>
        </p:nvSpPr>
        <p:spPr>
          <a:xfrm>
            <a:off x="311760" y="1468800"/>
            <a:ext cx="852012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3" name="Shape 133"/>
        <p:cNvGrpSpPr/>
        <p:nvPr/>
      </p:nvGrpSpPr>
      <p:grpSpPr>
        <a:xfrm>
          <a:off x="0" y="0"/>
          <a:ext cx="0" cy="0"/>
          <a:chOff x="0" y="0"/>
          <a:chExt cx="0" cy="0"/>
        </a:xfrm>
      </p:grpSpPr>
      <p:sp>
        <p:nvSpPr>
          <p:cNvPr id="134" name="Google Shape;134;p67"/>
          <p:cNvSpPr txBox="1"/>
          <p:nvPr>
            <p:ph idx="1" type="subTitle"/>
          </p:nvPr>
        </p:nvSpPr>
        <p:spPr>
          <a:xfrm>
            <a:off x="311760" y="372600"/>
            <a:ext cx="8520120" cy="340056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5" name="Shape 135"/>
        <p:cNvGrpSpPr/>
        <p:nvPr/>
      </p:nvGrpSpPr>
      <p:grpSpPr>
        <a:xfrm>
          <a:off x="0" y="0"/>
          <a:ext cx="0" cy="0"/>
          <a:chOff x="0" y="0"/>
          <a:chExt cx="0" cy="0"/>
        </a:xfrm>
      </p:grpSpPr>
      <p:sp>
        <p:nvSpPr>
          <p:cNvPr id="136" name="Google Shape;136;p68"/>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68"/>
          <p:cNvSpPr txBox="1"/>
          <p:nvPr>
            <p:ph idx="1" type="body"/>
          </p:nvPr>
        </p:nvSpPr>
        <p:spPr>
          <a:xfrm>
            <a:off x="31176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8" name="Google Shape;138;p68"/>
          <p:cNvSpPr txBox="1"/>
          <p:nvPr>
            <p:ph idx="2" type="body"/>
          </p:nvPr>
        </p:nvSpPr>
        <p:spPr>
          <a:xfrm>
            <a:off x="467784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9" name="Google Shape;139;p68"/>
          <p:cNvSpPr txBox="1"/>
          <p:nvPr>
            <p:ph idx="3" type="body"/>
          </p:nvPr>
        </p:nvSpPr>
        <p:spPr>
          <a:xfrm>
            <a:off x="31176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0" name="Shape 140"/>
        <p:cNvGrpSpPr/>
        <p:nvPr/>
      </p:nvGrpSpPr>
      <p:grpSpPr>
        <a:xfrm>
          <a:off x="0" y="0"/>
          <a:ext cx="0" cy="0"/>
          <a:chOff x="0" y="0"/>
          <a:chExt cx="0" cy="0"/>
        </a:xfrm>
      </p:grpSpPr>
      <p:sp>
        <p:nvSpPr>
          <p:cNvPr id="141" name="Google Shape;141;p69"/>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69"/>
          <p:cNvSpPr txBox="1"/>
          <p:nvPr>
            <p:ph idx="1" type="body"/>
          </p:nvPr>
        </p:nvSpPr>
        <p:spPr>
          <a:xfrm>
            <a:off x="31176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3" name="Google Shape;143;p69"/>
          <p:cNvSpPr txBox="1"/>
          <p:nvPr>
            <p:ph idx="2" type="body"/>
          </p:nvPr>
        </p:nvSpPr>
        <p:spPr>
          <a:xfrm>
            <a:off x="467784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4" name="Google Shape;144;p69"/>
          <p:cNvSpPr txBox="1"/>
          <p:nvPr>
            <p:ph idx="3" type="body"/>
          </p:nvPr>
        </p:nvSpPr>
        <p:spPr>
          <a:xfrm>
            <a:off x="467784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45" name="Shape 145"/>
        <p:cNvGrpSpPr/>
        <p:nvPr/>
      </p:nvGrpSpPr>
      <p:grpSpPr>
        <a:xfrm>
          <a:off x="0" y="0"/>
          <a:ext cx="0" cy="0"/>
          <a:chOff x="0" y="0"/>
          <a:chExt cx="0" cy="0"/>
        </a:xfrm>
      </p:grpSpPr>
      <p:sp>
        <p:nvSpPr>
          <p:cNvPr id="146" name="Google Shape;146;p70"/>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70"/>
          <p:cNvSpPr txBox="1"/>
          <p:nvPr>
            <p:ph idx="1" type="body"/>
          </p:nvPr>
        </p:nvSpPr>
        <p:spPr>
          <a:xfrm>
            <a:off x="31176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8" name="Google Shape;148;p70"/>
          <p:cNvSpPr txBox="1"/>
          <p:nvPr>
            <p:ph idx="2" type="body"/>
          </p:nvPr>
        </p:nvSpPr>
        <p:spPr>
          <a:xfrm>
            <a:off x="467784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9" name="Google Shape;149;p70"/>
          <p:cNvSpPr txBox="1"/>
          <p:nvPr>
            <p:ph idx="3" type="body"/>
          </p:nvPr>
        </p:nvSpPr>
        <p:spPr>
          <a:xfrm>
            <a:off x="311760" y="3087720"/>
            <a:ext cx="852012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0" name="Shape 150"/>
        <p:cNvGrpSpPr/>
        <p:nvPr/>
      </p:nvGrpSpPr>
      <p:grpSpPr>
        <a:xfrm>
          <a:off x="0" y="0"/>
          <a:ext cx="0" cy="0"/>
          <a:chOff x="0" y="0"/>
          <a:chExt cx="0" cy="0"/>
        </a:xfrm>
      </p:grpSpPr>
      <p:sp>
        <p:nvSpPr>
          <p:cNvPr id="151" name="Google Shape;151;p71"/>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71"/>
          <p:cNvSpPr txBox="1"/>
          <p:nvPr>
            <p:ph idx="1" type="body"/>
          </p:nvPr>
        </p:nvSpPr>
        <p:spPr>
          <a:xfrm>
            <a:off x="311760" y="1468800"/>
            <a:ext cx="852012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3" name="Google Shape;153;p71"/>
          <p:cNvSpPr txBox="1"/>
          <p:nvPr>
            <p:ph idx="2" type="body"/>
          </p:nvPr>
        </p:nvSpPr>
        <p:spPr>
          <a:xfrm>
            <a:off x="311760" y="3087720"/>
            <a:ext cx="852012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4" name="Shape 154"/>
        <p:cNvGrpSpPr/>
        <p:nvPr/>
      </p:nvGrpSpPr>
      <p:grpSpPr>
        <a:xfrm>
          <a:off x="0" y="0"/>
          <a:ext cx="0" cy="0"/>
          <a:chOff x="0" y="0"/>
          <a:chExt cx="0" cy="0"/>
        </a:xfrm>
      </p:grpSpPr>
      <p:sp>
        <p:nvSpPr>
          <p:cNvPr id="155" name="Google Shape;155;p72"/>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72"/>
          <p:cNvSpPr txBox="1"/>
          <p:nvPr>
            <p:ph idx="1" type="body"/>
          </p:nvPr>
        </p:nvSpPr>
        <p:spPr>
          <a:xfrm>
            <a:off x="31176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7" name="Google Shape;157;p72"/>
          <p:cNvSpPr txBox="1"/>
          <p:nvPr>
            <p:ph idx="2" type="body"/>
          </p:nvPr>
        </p:nvSpPr>
        <p:spPr>
          <a:xfrm>
            <a:off x="467784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8" name="Google Shape;158;p72"/>
          <p:cNvSpPr txBox="1"/>
          <p:nvPr>
            <p:ph idx="3" type="body"/>
          </p:nvPr>
        </p:nvSpPr>
        <p:spPr>
          <a:xfrm>
            <a:off x="31176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9" name="Google Shape;159;p72"/>
          <p:cNvSpPr txBox="1"/>
          <p:nvPr>
            <p:ph idx="4" type="body"/>
          </p:nvPr>
        </p:nvSpPr>
        <p:spPr>
          <a:xfrm>
            <a:off x="467784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60" name="Shape 160"/>
        <p:cNvGrpSpPr/>
        <p:nvPr/>
      </p:nvGrpSpPr>
      <p:grpSpPr>
        <a:xfrm>
          <a:off x="0" y="0"/>
          <a:ext cx="0" cy="0"/>
          <a:chOff x="0" y="0"/>
          <a:chExt cx="0" cy="0"/>
        </a:xfrm>
      </p:grpSpPr>
      <p:sp>
        <p:nvSpPr>
          <p:cNvPr id="161" name="Google Shape;161;p73"/>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73"/>
          <p:cNvSpPr txBox="1"/>
          <p:nvPr>
            <p:ph idx="1" type="body"/>
          </p:nvPr>
        </p:nvSpPr>
        <p:spPr>
          <a:xfrm>
            <a:off x="311760" y="146880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3" name="Google Shape;163;p73"/>
          <p:cNvSpPr txBox="1"/>
          <p:nvPr>
            <p:ph idx="2" type="body"/>
          </p:nvPr>
        </p:nvSpPr>
        <p:spPr>
          <a:xfrm>
            <a:off x="3192480" y="146880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4" name="Google Shape;164;p73"/>
          <p:cNvSpPr txBox="1"/>
          <p:nvPr>
            <p:ph idx="3" type="body"/>
          </p:nvPr>
        </p:nvSpPr>
        <p:spPr>
          <a:xfrm>
            <a:off x="6073200" y="146880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5" name="Google Shape;165;p73"/>
          <p:cNvSpPr txBox="1"/>
          <p:nvPr>
            <p:ph idx="4" type="body"/>
          </p:nvPr>
        </p:nvSpPr>
        <p:spPr>
          <a:xfrm>
            <a:off x="311760" y="308772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73"/>
          <p:cNvSpPr txBox="1"/>
          <p:nvPr>
            <p:ph idx="5" type="body"/>
          </p:nvPr>
        </p:nvSpPr>
        <p:spPr>
          <a:xfrm>
            <a:off x="3192480" y="308772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7" name="Google Shape;167;p73"/>
          <p:cNvSpPr txBox="1"/>
          <p:nvPr>
            <p:ph idx="6" type="body"/>
          </p:nvPr>
        </p:nvSpPr>
        <p:spPr>
          <a:xfrm>
            <a:off x="6073200" y="3087720"/>
            <a:ext cx="274320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 name="Shape 22"/>
        <p:cNvGrpSpPr/>
        <p:nvPr/>
      </p:nvGrpSpPr>
      <p:grpSpPr>
        <a:xfrm>
          <a:off x="0" y="0"/>
          <a:ext cx="0" cy="0"/>
          <a:chOff x="0" y="0"/>
          <a:chExt cx="0" cy="0"/>
        </a:xfrm>
      </p:grpSpPr>
      <p:sp>
        <p:nvSpPr>
          <p:cNvPr id="23" name="Google Shape;23;p43"/>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3"/>
          <p:cNvSpPr txBox="1"/>
          <p:nvPr>
            <p:ph idx="1" type="body"/>
          </p:nvPr>
        </p:nvSpPr>
        <p:spPr>
          <a:xfrm>
            <a:off x="31176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3"/>
          <p:cNvSpPr txBox="1"/>
          <p:nvPr>
            <p:ph idx="2" type="body"/>
          </p:nvPr>
        </p:nvSpPr>
        <p:spPr>
          <a:xfrm>
            <a:off x="467784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44"/>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8" name="Shape 28"/>
        <p:cNvGrpSpPr/>
        <p:nvPr/>
      </p:nvGrpSpPr>
      <p:grpSpPr>
        <a:xfrm>
          <a:off x="0" y="0"/>
          <a:ext cx="0" cy="0"/>
          <a:chOff x="0" y="0"/>
          <a:chExt cx="0" cy="0"/>
        </a:xfrm>
      </p:grpSpPr>
      <p:sp>
        <p:nvSpPr>
          <p:cNvPr id="29" name="Google Shape;29;p45"/>
          <p:cNvSpPr txBox="1"/>
          <p:nvPr>
            <p:ph idx="1" type="subTitle"/>
          </p:nvPr>
        </p:nvSpPr>
        <p:spPr>
          <a:xfrm>
            <a:off x="311760" y="372600"/>
            <a:ext cx="8520120" cy="340056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46"/>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6"/>
          <p:cNvSpPr txBox="1"/>
          <p:nvPr>
            <p:ph idx="1" type="body"/>
          </p:nvPr>
        </p:nvSpPr>
        <p:spPr>
          <a:xfrm>
            <a:off x="31176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46"/>
          <p:cNvSpPr txBox="1"/>
          <p:nvPr>
            <p:ph idx="2" type="body"/>
          </p:nvPr>
        </p:nvSpPr>
        <p:spPr>
          <a:xfrm>
            <a:off x="467784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46"/>
          <p:cNvSpPr txBox="1"/>
          <p:nvPr>
            <p:ph idx="3" type="body"/>
          </p:nvPr>
        </p:nvSpPr>
        <p:spPr>
          <a:xfrm>
            <a:off x="31176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5" name="Shape 35"/>
        <p:cNvGrpSpPr/>
        <p:nvPr/>
      </p:nvGrpSpPr>
      <p:grpSpPr>
        <a:xfrm>
          <a:off x="0" y="0"/>
          <a:ext cx="0" cy="0"/>
          <a:chOff x="0" y="0"/>
          <a:chExt cx="0" cy="0"/>
        </a:xfrm>
      </p:grpSpPr>
      <p:sp>
        <p:nvSpPr>
          <p:cNvPr id="36" name="Google Shape;36;p47"/>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7"/>
          <p:cNvSpPr txBox="1"/>
          <p:nvPr>
            <p:ph idx="1" type="body"/>
          </p:nvPr>
        </p:nvSpPr>
        <p:spPr>
          <a:xfrm>
            <a:off x="311760" y="1468800"/>
            <a:ext cx="4157640" cy="30996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47"/>
          <p:cNvSpPr txBox="1"/>
          <p:nvPr>
            <p:ph idx="2" type="body"/>
          </p:nvPr>
        </p:nvSpPr>
        <p:spPr>
          <a:xfrm>
            <a:off x="467784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47"/>
          <p:cNvSpPr txBox="1"/>
          <p:nvPr>
            <p:ph idx="3" type="body"/>
          </p:nvPr>
        </p:nvSpPr>
        <p:spPr>
          <a:xfrm>
            <a:off x="4677840" y="308772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48"/>
          <p:cNvSpPr txBox="1"/>
          <p:nvPr>
            <p:ph type="title"/>
          </p:nvPr>
        </p:nvSpPr>
        <p:spPr>
          <a:xfrm>
            <a:off x="311760" y="372600"/>
            <a:ext cx="8520120" cy="733320"/>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8"/>
          <p:cNvSpPr txBox="1"/>
          <p:nvPr>
            <p:ph idx="1" type="body"/>
          </p:nvPr>
        </p:nvSpPr>
        <p:spPr>
          <a:xfrm>
            <a:off x="31176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48"/>
          <p:cNvSpPr txBox="1"/>
          <p:nvPr>
            <p:ph idx="2" type="body"/>
          </p:nvPr>
        </p:nvSpPr>
        <p:spPr>
          <a:xfrm>
            <a:off x="4677840" y="1468800"/>
            <a:ext cx="415764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48"/>
          <p:cNvSpPr txBox="1"/>
          <p:nvPr>
            <p:ph idx="3" type="body"/>
          </p:nvPr>
        </p:nvSpPr>
        <p:spPr>
          <a:xfrm>
            <a:off x="311760" y="3087720"/>
            <a:ext cx="8520120" cy="147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1.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5"/>
          <p:cNvSpPr/>
          <p:nvPr/>
        </p:nvSpPr>
        <p:spPr>
          <a:xfrm rot="10800000">
            <a:off x="4226400" y="2934000"/>
            <a:ext cx="691560" cy="388080"/>
          </a:xfrm>
          <a:prstGeom prst="triangle">
            <a:avLst>
              <a:gd fmla="val 50000" name="adj"/>
            </a:avLst>
          </a:prstGeom>
          <a:solidFill>
            <a:srgbClr val="E91D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5"/>
          <p:cNvSpPr/>
          <p:nvPr/>
        </p:nvSpPr>
        <p:spPr>
          <a:xfrm>
            <a:off x="0" y="0"/>
            <a:ext cx="9143640" cy="3123720"/>
          </a:xfrm>
          <a:prstGeom prst="rect">
            <a:avLst/>
          </a:prstGeom>
          <a:solidFill>
            <a:srgbClr val="E91D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5"/>
          <p:cNvSpPr txBox="1"/>
          <p:nvPr>
            <p:ph type="title"/>
          </p:nvPr>
        </p:nvSpPr>
        <p:spPr>
          <a:xfrm>
            <a:off x="411120" y="644400"/>
            <a:ext cx="8282160" cy="21085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 name="Google Shape;13;p35"/>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1pPr>
            <a:lvl2pPr indent="0" lvl="1"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2pPr>
            <a:lvl3pPr indent="0" lvl="2"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3pPr>
            <a:lvl4pPr indent="0" lvl="3"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4pPr>
            <a:lvl5pPr indent="0" lvl="4"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5pPr>
            <a:lvl6pPr indent="0" lvl="5"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6pPr>
            <a:lvl7pPr indent="0" lvl="6"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7pPr>
            <a:lvl8pPr indent="0" lvl="7"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8pPr>
            <a:lvl9pPr indent="0" lvl="8"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4" name="Google Shape;14;p35"/>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 name="Shape 63"/>
        <p:cNvGrpSpPr/>
        <p:nvPr/>
      </p:nvGrpSpPr>
      <p:grpSpPr>
        <a:xfrm>
          <a:off x="0" y="0"/>
          <a:ext cx="0" cy="0"/>
          <a:chOff x="0" y="0"/>
          <a:chExt cx="0" cy="0"/>
        </a:xfrm>
      </p:grpSpPr>
      <p:sp>
        <p:nvSpPr>
          <p:cNvPr id="64" name="Google Shape;64;p37"/>
          <p:cNvSpPr/>
          <p:nvPr/>
        </p:nvSpPr>
        <p:spPr>
          <a:xfrm>
            <a:off x="429120" y="1275480"/>
            <a:ext cx="613800" cy="360"/>
          </a:xfrm>
          <a:custGeom>
            <a:rect b="b" l="l" r="r" t="t"/>
            <a:pathLst>
              <a:path extrusionOk="0" h="21600" w="21600">
                <a:moveTo>
                  <a:pt x="0" y="0"/>
                </a:moveTo>
                <a:lnTo>
                  <a:pt x="21600" y="21600"/>
                </a:lnTo>
              </a:path>
            </a:pathLst>
          </a:custGeom>
          <a:noFill/>
          <a:ln cap="flat" cmpd="sng" w="19075">
            <a:solidFill>
              <a:srgbClr val="424242"/>
            </a:solidFill>
            <a:prstDash val="lgDash"/>
            <a:round/>
            <a:headEnd len="sm" w="sm" type="none"/>
            <a:tailEnd len="sm" w="sm" type="none"/>
          </a:ln>
        </p:spPr>
      </p:sp>
      <p:sp>
        <p:nvSpPr>
          <p:cNvPr id="65" name="Google Shape;65;p37"/>
          <p:cNvSpPr txBox="1"/>
          <p:nvPr>
            <p:ph type="title"/>
          </p:nvPr>
        </p:nvSpPr>
        <p:spPr>
          <a:xfrm>
            <a:off x="311760" y="372600"/>
            <a:ext cx="8520120" cy="7333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6" name="Google Shape;66;p37"/>
          <p:cNvSpPr txBox="1"/>
          <p:nvPr>
            <p:ph idx="1" type="body"/>
          </p:nvPr>
        </p:nvSpPr>
        <p:spPr>
          <a:xfrm>
            <a:off x="311760" y="1468800"/>
            <a:ext cx="8520120" cy="309960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7" name="Google Shape;67;p37"/>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1pPr>
            <a:lvl2pPr indent="0" lvl="1"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2pPr>
            <a:lvl3pPr indent="0" lvl="2"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3pPr>
            <a:lvl4pPr indent="0" lvl="3"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4pPr>
            <a:lvl5pPr indent="0" lvl="4"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5pPr>
            <a:lvl6pPr indent="0" lvl="5"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6pPr>
            <a:lvl7pPr indent="0" lvl="6"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7pPr>
            <a:lvl8pPr indent="0" lvl="7"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8pPr>
            <a:lvl9pPr indent="0" lvl="8"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 name="Shape 116"/>
        <p:cNvGrpSpPr/>
        <p:nvPr/>
      </p:nvGrpSpPr>
      <p:grpSpPr>
        <a:xfrm>
          <a:off x="0" y="0"/>
          <a:ext cx="0" cy="0"/>
          <a:chOff x="0" y="0"/>
          <a:chExt cx="0" cy="0"/>
        </a:xfrm>
      </p:grpSpPr>
      <p:sp>
        <p:nvSpPr>
          <p:cNvPr id="117" name="Google Shape;117;p39"/>
          <p:cNvSpPr txBox="1"/>
          <p:nvPr>
            <p:ph idx="12" type="sldNum"/>
          </p:nvPr>
        </p:nvSpPr>
        <p:spPr>
          <a:xfrm>
            <a:off x="8472600" y="4663080"/>
            <a:ext cx="548280" cy="39312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1pPr>
            <a:lvl2pPr indent="0" lvl="1"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2pPr>
            <a:lvl3pPr indent="0" lvl="2"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3pPr>
            <a:lvl4pPr indent="0" lvl="3"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4pPr>
            <a:lvl5pPr indent="0" lvl="4"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5pPr>
            <a:lvl6pPr indent="0" lvl="5"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6pPr>
            <a:lvl7pPr indent="0" lvl="6"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7pPr>
            <a:lvl8pPr indent="0" lvl="7"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8pPr>
            <a:lvl9pPr indent="0" lvl="8" marL="0" marR="0" rtl="0" algn="r">
              <a:lnSpc>
                <a:spcPct val="100000"/>
              </a:lnSpc>
              <a:spcBef>
                <a:spcPts val="0"/>
              </a:spcBef>
              <a:buNone/>
              <a:defRPr b="0" i="0" sz="1000" u="none" cap="none" strike="noStrike">
                <a:solidFill>
                  <a:srgbClr val="42424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18" name="Google Shape;118;p3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9" name="Google Shape;119;p39"/>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hyperlink" Target="http://www.datisevenslikken.nl/" TargetMode="External"/><Relationship Id="rId4" Type="http://schemas.openxmlformats.org/officeDocument/2006/relationships/hyperlink" Target="http://www.iddsidex.nl/" TargetMode="External"/><Relationship Id="rId5" Type="http://schemas.openxmlformats.org/officeDocument/2006/relationships/hyperlink" Target="http://www.parkinsonzorgzoeker.nl/" TargetMode="External"/><Relationship Id="rId6" Type="http://schemas.openxmlformats.org/officeDocument/2006/relationships/hyperlink" Target="http://www.voedingscentrum.nl/" TargetMode="External"/><Relationship Id="rId7" Type="http://schemas.openxmlformats.org/officeDocument/2006/relationships/hyperlink" Target="http://www.goedgevoedouderworden.n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
          <p:cNvSpPr txBox="1"/>
          <p:nvPr/>
        </p:nvSpPr>
        <p:spPr>
          <a:xfrm>
            <a:off x="411120" y="644400"/>
            <a:ext cx="8282160" cy="2108520"/>
          </a:xfrm>
          <a:prstGeom prst="rect">
            <a:avLst/>
          </a:prstGeom>
          <a:noFill/>
          <a:ln>
            <a:noFill/>
          </a:ln>
        </p:spPr>
        <p:txBody>
          <a:bodyPr anchorCtr="0" anchor="b" bIns="91425" lIns="91425" spcFirstLastPara="1" rIns="91425" wrap="square" tIns="91425">
            <a:normAutofit fontScale="61000"/>
          </a:bodyPr>
          <a:lstStyle/>
          <a:p>
            <a:pPr indent="0" lvl="0" marL="0" marR="0" rtl="0" algn="ctr">
              <a:lnSpc>
                <a:spcPct val="100000"/>
              </a:lnSpc>
              <a:spcBef>
                <a:spcPts val="0"/>
              </a:spcBef>
              <a:spcAft>
                <a:spcPts val="0"/>
              </a:spcAft>
              <a:buNone/>
            </a:pPr>
            <a:r>
              <a:rPr b="0" i="0" lang="en-US" sz="6000" u="none" cap="none" strike="noStrike">
                <a:solidFill>
                  <a:srgbClr val="FFFFFF"/>
                </a:solidFill>
                <a:latin typeface="Oswald"/>
                <a:ea typeface="Oswald"/>
                <a:cs typeface="Oswald"/>
                <a:sym typeface="Oswald"/>
              </a:rPr>
              <a:t>Presentatie logopedie en diëtetiek </a:t>
            </a:r>
            <a:endParaRPr b="0" i="0" sz="6000" u="none" cap="none" strike="noStrike">
              <a:solidFill>
                <a:srgbClr val="000000"/>
              </a:solidFill>
              <a:latin typeface="Arial"/>
              <a:ea typeface="Arial"/>
              <a:cs typeface="Arial"/>
              <a:sym typeface="Arial"/>
            </a:endParaRPr>
          </a:p>
        </p:txBody>
      </p:sp>
      <p:sp>
        <p:nvSpPr>
          <p:cNvPr id="173" name="Google Shape;173;p1"/>
          <p:cNvSpPr txBox="1"/>
          <p:nvPr/>
        </p:nvSpPr>
        <p:spPr>
          <a:xfrm>
            <a:off x="411120" y="2963880"/>
            <a:ext cx="8282160" cy="1260360"/>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None/>
            </a:pPr>
            <a:r>
              <a:rPr b="0" i="0" lang="en-US" sz="3600" u="none" cap="none" strike="noStrike">
                <a:solidFill>
                  <a:srgbClr val="424242"/>
                </a:solidFill>
                <a:latin typeface="Oswald"/>
                <a:ea typeface="Oswald"/>
                <a:cs typeface="Oswald"/>
                <a:sym typeface="Oswald"/>
              </a:rPr>
              <a:t>ParkinsonCafé 12 maart 2024</a:t>
            </a:r>
            <a:endParaRPr b="0" i="0" sz="3600" u="none" cap="none" strike="noStrike">
              <a:latin typeface="Arial"/>
              <a:ea typeface="Arial"/>
              <a:cs typeface="Arial"/>
              <a:sym typeface="Arial"/>
            </a:endParaRPr>
          </a:p>
        </p:txBody>
      </p:sp>
      <p:pic>
        <p:nvPicPr>
          <p:cNvPr id="174" name="Google Shape;174;p1"/>
          <p:cNvPicPr preferRelativeResize="0"/>
          <p:nvPr/>
        </p:nvPicPr>
        <p:blipFill rotWithShape="1">
          <a:blip r:embed="rId3">
            <a:alphaModFix/>
          </a:blip>
          <a:srcRect b="0" l="0" r="0" t="0"/>
          <a:stretch/>
        </p:blipFill>
        <p:spPr>
          <a:xfrm>
            <a:off x="199800" y="3788280"/>
            <a:ext cx="2573640" cy="1211040"/>
          </a:xfrm>
          <a:prstGeom prst="rect">
            <a:avLst/>
          </a:prstGeom>
          <a:noFill/>
          <a:ln>
            <a:noFill/>
          </a:ln>
        </p:spPr>
      </p:pic>
      <p:sp>
        <p:nvSpPr>
          <p:cNvPr id="175" name="Google Shape;175;p1"/>
          <p:cNvSpPr/>
          <p:nvPr/>
        </p:nvSpPr>
        <p:spPr>
          <a:xfrm>
            <a:off x="3622320" y="4130640"/>
            <a:ext cx="4777200" cy="8686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800" u="none" cap="none" strike="noStrike">
                <a:solidFill>
                  <a:srgbClr val="424242"/>
                </a:solidFill>
                <a:latin typeface="Arial"/>
                <a:ea typeface="Arial"/>
                <a:cs typeface="Arial"/>
                <a:sym typeface="Arial"/>
              </a:rPr>
              <a:t>Femke Smits - Verweij  	  	Brabantzorg </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424242"/>
                </a:solidFill>
                <a:latin typeface="Arial"/>
                <a:ea typeface="Arial"/>
                <a:cs typeface="Arial"/>
                <a:sym typeface="Arial"/>
              </a:rPr>
              <a:t>Helscha van Zessen - Sabel 	ZGEM</a:t>
            </a:r>
            <a:endParaRPr b="0" i="0" sz="1800" u="none" cap="none" strike="noStrik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0"/>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Obstipatie</a:t>
            </a:r>
            <a:endParaRPr b="0" i="0" sz="3000" u="none" cap="none" strike="noStrike">
              <a:solidFill>
                <a:srgbClr val="000000"/>
              </a:solidFill>
              <a:latin typeface="Arial"/>
              <a:ea typeface="Arial"/>
              <a:cs typeface="Arial"/>
              <a:sym typeface="Arial"/>
            </a:endParaRPr>
          </a:p>
        </p:txBody>
      </p:sp>
      <p:sp>
        <p:nvSpPr>
          <p:cNvPr id="235" name="Google Shape;235;p10"/>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Drink voldoende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Vezelrijke voeding.</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Zorg voor lichaamsbeweging.</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Neem bij aandrang voldoende tijd om naar het toilet te gaan.</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p:txBody>
      </p:sp>
      <p:pic>
        <p:nvPicPr>
          <p:cNvPr id="236" name="Google Shape;236;p10"/>
          <p:cNvPicPr preferRelativeResize="0"/>
          <p:nvPr/>
        </p:nvPicPr>
        <p:blipFill rotWithShape="1">
          <a:blip r:embed="rId3">
            <a:alphaModFix/>
          </a:blip>
          <a:srcRect b="6868" l="5412" r="83026" t="14166"/>
          <a:stretch/>
        </p:blipFill>
        <p:spPr>
          <a:xfrm rot="-5400000">
            <a:off x="3724560" y="942120"/>
            <a:ext cx="1694520" cy="68122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1"/>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Kauw en slikproblemen</a:t>
            </a:r>
            <a:endParaRPr b="0" i="0" sz="3000" u="none" cap="none" strike="noStrike">
              <a:solidFill>
                <a:srgbClr val="000000"/>
              </a:solidFill>
              <a:latin typeface="Arial"/>
              <a:ea typeface="Arial"/>
              <a:cs typeface="Arial"/>
              <a:sym typeface="Arial"/>
            </a:endParaRPr>
          </a:p>
        </p:txBody>
      </p:sp>
      <p:sp>
        <p:nvSpPr>
          <p:cNvPr id="242" name="Google Shape;242;p11"/>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Wat als eten niet meer vanzelfsprekend is?</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a:p>
            <a:pPr indent="457200" lvl="0" marL="9144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Logopedist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			Diëtist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2"/>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Andere problemen</a:t>
            </a:r>
            <a:endParaRPr b="0" i="0" sz="3000" u="none" cap="none" strike="noStrike">
              <a:solidFill>
                <a:srgbClr val="000000"/>
              </a:solidFill>
              <a:latin typeface="Arial"/>
              <a:ea typeface="Arial"/>
              <a:cs typeface="Arial"/>
              <a:sym typeface="Arial"/>
            </a:endParaRPr>
          </a:p>
        </p:txBody>
      </p:sp>
      <p:sp>
        <p:nvSpPr>
          <p:cNvPr id="248" name="Google Shape;248;p12"/>
          <p:cNvSpPr txBox="1"/>
          <p:nvPr/>
        </p:nvSpPr>
        <p:spPr>
          <a:xfrm>
            <a:off x="238680" y="151056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Orthostatische hypotensie</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Praktische problemen rondom het eten</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Misselijkheid, vol gevoel</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Smaakverandering</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Wonden / decubitus</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Palliatie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3"/>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DUS:</a:t>
            </a:r>
            <a:endParaRPr b="0" i="0" sz="3000" u="none" cap="none" strike="noStrike">
              <a:solidFill>
                <a:srgbClr val="000000"/>
              </a:solidFill>
              <a:latin typeface="Arial"/>
              <a:ea typeface="Arial"/>
              <a:cs typeface="Arial"/>
              <a:sym typeface="Arial"/>
            </a:endParaRPr>
          </a:p>
        </p:txBody>
      </p:sp>
      <p:sp>
        <p:nvSpPr>
          <p:cNvPr id="254" name="Google Shape;254;p13"/>
          <p:cNvSpPr txBox="1"/>
          <p:nvPr/>
        </p:nvSpPr>
        <p:spPr>
          <a:xfrm>
            <a:off x="311760" y="1468800"/>
            <a:ext cx="8520120" cy="3459600"/>
          </a:xfrm>
          <a:prstGeom prst="rect">
            <a:avLst/>
          </a:prstGeom>
          <a:noFill/>
          <a:ln>
            <a:noFill/>
          </a:ln>
        </p:spPr>
        <p:txBody>
          <a:bodyPr anchorCtr="0" anchor="t" bIns="91425" lIns="91425" spcFirstLastPara="1" rIns="91425" wrap="square" tIns="91425">
            <a:normAutofit fontScale="76000"/>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Vermijd geen voedingsmiddelen en zeker geen eiwit (tenzij geadviseerd door uw diëtist)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Drink minimaal 1,5-2 liter per dag (12 tot 15 consumpties)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Eet ruimschoots volkorenproducten, groenten en fruit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Verdeel eiwitrijke voedingsmiddelen goed over de dag (let op de medicatietijden!)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Gebruik 3 hoofdmaaltijden en 3 tussendoortjes per dag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Eet gevarieerd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Weeg 1x per maand en schrijf het op!</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4"/>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Hoe vraag je hulp</a:t>
            </a:r>
            <a:endParaRPr b="0" i="0" sz="3000" u="none" cap="none" strike="noStrike">
              <a:solidFill>
                <a:srgbClr val="000000"/>
              </a:solidFill>
              <a:latin typeface="Arial"/>
              <a:ea typeface="Arial"/>
              <a:cs typeface="Arial"/>
              <a:sym typeface="Arial"/>
            </a:endParaRPr>
          </a:p>
        </p:txBody>
      </p:sp>
      <p:sp>
        <p:nvSpPr>
          <p:cNvPr id="260" name="Google Shape;260;p14"/>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Verwijzing (huisarts, neuroloog, parkinsonverpleegkundige)</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3 uur vergoed vanuit basisverzekering</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5"/>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Waar  of   Niet waar</a:t>
            </a:r>
            <a:endParaRPr b="0" i="0" sz="3000" u="none" cap="none" strike="noStrike">
              <a:solidFill>
                <a:srgbClr val="000000"/>
              </a:solidFill>
              <a:latin typeface="Arial"/>
              <a:ea typeface="Arial"/>
              <a:cs typeface="Arial"/>
              <a:sym typeface="Arial"/>
            </a:endParaRPr>
          </a:p>
        </p:txBody>
      </p:sp>
      <p:sp>
        <p:nvSpPr>
          <p:cNvPr id="266" name="Google Shape;266;p15"/>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 </a:t>
            </a:r>
            <a:endParaRPr b="0" i="0" sz="1800" u="none" cap="none" strike="noStrike">
              <a:solidFill>
                <a:srgbClr val="000000"/>
              </a:solidFill>
              <a:latin typeface="Arial"/>
              <a:ea typeface="Arial"/>
              <a:cs typeface="Arial"/>
              <a:sym typeface="Arial"/>
            </a:endParaRPr>
          </a:p>
        </p:txBody>
      </p:sp>
      <p:pic>
        <p:nvPicPr>
          <p:cNvPr id="267" name="Google Shape;267;p15"/>
          <p:cNvPicPr preferRelativeResize="0"/>
          <p:nvPr/>
        </p:nvPicPr>
        <p:blipFill rotWithShape="1">
          <a:blip r:embed="rId3">
            <a:alphaModFix/>
          </a:blip>
          <a:srcRect b="0" l="0" r="0" t="0"/>
          <a:stretch/>
        </p:blipFill>
        <p:spPr>
          <a:xfrm>
            <a:off x="2963160" y="1409760"/>
            <a:ext cx="3217680" cy="32176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6"/>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PAUZE</a:t>
            </a:r>
            <a:endParaRPr b="0" i="0" sz="3000" u="none" cap="none" strike="noStrike">
              <a:solidFill>
                <a:srgbClr val="000000"/>
              </a:solidFill>
              <a:latin typeface="Arial"/>
              <a:ea typeface="Arial"/>
              <a:cs typeface="Arial"/>
              <a:sym typeface="Arial"/>
            </a:endParaRPr>
          </a:p>
        </p:txBody>
      </p:sp>
      <p:sp>
        <p:nvSpPr>
          <p:cNvPr id="273" name="Google Shape;273;p16"/>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Logopedie </a:t>
            </a:r>
            <a:endParaRPr b="0" i="0" sz="3000" u="none" cap="none" strike="noStrike">
              <a:solidFill>
                <a:srgbClr val="000000"/>
              </a:solidFill>
              <a:latin typeface="Arial"/>
              <a:ea typeface="Arial"/>
              <a:cs typeface="Arial"/>
              <a:sym typeface="Arial"/>
            </a:endParaRPr>
          </a:p>
        </p:txBody>
      </p:sp>
      <p:sp>
        <p:nvSpPr>
          <p:cNvPr id="279" name="Google Shape;279;p17"/>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Wat doet een logopedist? </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1199"/>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spreken</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slikken</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speekselbeheersing</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Werkt op verwijzing, betaling via de basisverzekering</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8"/>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Slikken </a:t>
            </a:r>
            <a:endParaRPr b="0" i="0" sz="3000" u="none" cap="none" strike="noStrike">
              <a:solidFill>
                <a:srgbClr val="000000"/>
              </a:solidFill>
              <a:latin typeface="Arial"/>
              <a:ea typeface="Arial"/>
              <a:cs typeface="Arial"/>
              <a:sym typeface="Arial"/>
            </a:endParaRPr>
          </a:p>
        </p:txBody>
      </p:sp>
      <p:sp>
        <p:nvSpPr>
          <p:cNvPr id="285" name="Google Shape;285;p18"/>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Het normale slikproces</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p:txBody>
      </p:sp>
      <p:pic>
        <p:nvPicPr>
          <p:cNvPr id="286" name="Google Shape;286;p18"/>
          <p:cNvPicPr preferRelativeResize="0"/>
          <p:nvPr/>
        </p:nvPicPr>
        <p:blipFill rotWithShape="1">
          <a:blip r:embed="rId3">
            <a:alphaModFix/>
          </a:blip>
          <a:srcRect b="0" l="0" r="0" t="0"/>
          <a:stretch/>
        </p:blipFill>
        <p:spPr>
          <a:xfrm>
            <a:off x="2003400" y="1878840"/>
            <a:ext cx="5136840" cy="29505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9"/>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Waar of niet waar?</a:t>
            </a:r>
            <a:endParaRPr b="0" i="0" sz="3000" u="none" cap="none" strike="noStrike">
              <a:solidFill>
                <a:srgbClr val="000000"/>
              </a:solidFill>
              <a:latin typeface="Arial"/>
              <a:ea typeface="Arial"/>
              <a:cs typeface="Arial"/>
              <a:sym typeface="Arial"/>
            </a:endParaRPr>
          </a:p>
        </p:txBody>
      </p:sp>
      <p:sp>
        <p:nvSpPr>
          <p:cNvPr id="292" name="Google Shape;292;p19"/>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2600" u="none" cap="none" strike="noStrike">
                <a:solidFill>
                  <a:srgbClr val="424242"/>
                </a:solidFill>
                <a:latin typeface="Source Code Pro"/>
                <a:ea typeface="Source Code Pro"/>
                <a:cs typeface="Source Code Pro"/>
                <a:sym typeface="Source Code Pro"/>
              </a:rPr>
              <a:t>Ik heb me alleen verslikt als ik heel hard moet hoesten</a:t>
            </a:r>
            <a:endParaRPr b="0" i="0" sz="26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2600" u="none" cap="none" strike="noStrike">
              <a:solidFill>
                <a:srgbClr val="000000"/>
              </a:solidFill>
              <a:latin typeface="Arial"/>
              <a:ea typeface="Arial"/>
              <a:cs typeface="Arial"/>
              <a:sym typeface="Arial"/>
            </a:endParaRPr>
          </a:p>
        </p:txBody>
      </p:sp>
      <p:pic>
        <p:nvPicPr>
          <p:cNvPr id="293" name="Google Shape;293;p19"/>
          <p:cNvPicPr preferRelativeResize="0"/>
          <p:nvPr/>
        </p:nvPicPr>
        <p:blipFill rotWithShape="1">
          <a:blip r:embed="rId3">
            <a:alphaModFix/>
          </a:blip>
          <a:srcRect b="0" l="0" r="0" t="0"/>
          <a:stretch/>
        </p:blipFill>
        <p:spPr>
          <a:xfrm>
            <a:off x="6206040" y="2404800"/>
            <a:ext cx="2236320" cy="22363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Agenda</a:t>
            </a:r>
            <a:endParaRPr b="0" i="0" sz="3000" u="none" cap="none" strike="noStrike">
              <a:solidFill>
                <a:srgbClr val="000000"/>
              </a:solidFill>
              <a:latin typeface="Arial"/>
              <a:ea typeface="Arial"/>
              <a:cs typeface="Arial"/>
              <a:sym typeface="Arial"/>
            </a:endParaRPr>
          </a:p>
        </p:txBody>
      </p:sp>
      <p:sp>
        <p:nvSpPr>
          <p:cNvPr id="181" name="Google Shape;181;p2"/>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45720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Wie zijn wij?</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Presentatie diëtist</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Pauze</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Presentatie logopedist</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Vragen tussendoor mag!</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0"/>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Slikken </a:t>
            </a:r>
            <a:endParaRPr b="0" i="0" sz="3000" u="none" cap="none" strike="noStrike">
              <a:solidFill>
                <a:srgbClr val="000000"/>
              </a:solidFill>
              <a:latin typeface="Arial"/>
              <a:ea typeface="Arial"/>
              <a:cs typeface="Arial"/>
              <a:sym typeface="Arial"/>
            </a:endParaRPr>
          </a:p>
        </p:txBody>
      </p:sp>
      <p:sp>
        <p:nvSpPr>
          <p:cNvPr id="299" name="Google Shape;299;p20"/>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Eet- en drinkproblemen </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1199"/>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verslikken (hoesten/kuchen/kriebel in de keel) </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moeilijk kauwen </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niet door kunnen slikken (blijft hangen in de keel)</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medicatie niet weg krijgen </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meer tijd nodig </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ademhalingsproblemen</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21"/>
          <p:cNvPicPr preferRelativeResize="0"/>
          <p:nvPr/>
        </p:nvPicPr>
        <p:blipFill rotWithShape="1">
          <a:blip r:embed="rId3">
            <a:alphaModFix/>
          </a:blip>
          <a:srcRect b="0" l="0" r="0" t="0"/>
          <a:stretch/>
        </p:blipFill>
        <p:spPr>
          <a:xfrm>
            <a:off x="2959200" y="284400"/>
            <a:ext cx="3225600" cy="45745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2"/>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Waar of niet waar?</a:t>
            </a:r>
            <a:endParaRPr b="0" i="0" sz="3000" u="none" cap="none" strike="noStrike">
              <a:solidFill>
                <a:srgbClr val="000000"/>
              </a:solidFill>
              <a:latin typeface="Arial"/>
              <a:ea typeface="Arial"/>
              <a:cs typeface="Arial"/>
              <a:sym typeface="Arial"/>
            </a:endParaRPr>
          </a:p>
        </p:txBody>
      </p:sp>
      <p:sp>
        <p:nvSpPr>
          <p:cNvPr id="310" name="Google Shape;310;p22"/>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2600" u="none" cap="none" strike="noStrike">
                <a:solidFill>
                  <a:srgbClr val="424242"/>
                </a:solidFill>
                <a:latin typeface="Source Code Pro"/>
                <a:ea typeface="Source Code Pro"/>
                <a:cs typeface="Source Code Pro"/>
                <a:sym typeface="Source Code Pro"/>
              </a:rPr>
              <a:t>Als ik de medicatie niet weggeslikt krijg kan ik deze ook gewoon zelf malen of oplossen</a:t>
            </a:r>
            <a:endParaRPr b="0" i="0" sz="26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2600" u="none" cap="none" strike="noStrike">
              <a:solidFill>
                <a:srgbClr val="000000"/>
              </a:solidFill>
              <a:latin typeface="Arial"/>
              <a:ea typeface="Arial"/>
              <a:cs typeface="Arial"/>
              <a:sym typeface="Arial"/>
            </a:endParaRPr>
          </a:p>
        </p:txBody>
      </p:sp>
      <p:pic>
        <p:nvPicPr>
          <p:cNvPr id="311" name="Google Shape;311;p22"/>
          <p:cNvPicPr preferRelativeResize="0"/>
          <p:nvPr/>
        </p:nvPicPr>
        <p:blipFill rotWithShape="1">
          <a:blip r:embed="rId3">
            <a:alphaModFix/>
          </a:blip>
          <a:srcRect b="0" l="0" r="0" t="0"/>
          <a:stretch/>
        </p:blipFill>
        <p:spPr>
          <a:xfrm>
            <a:off x="6206040" y="2404800"/>
            <a:ext cx="2236320" cy="22363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3"/>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Gevolgen van slikproblemen </a:t>
            </a:r>
            <a:endParaRPr b="0" i="0" sz="3000" u="none" cap="none" strike="noStrike">
              <a:solidFill>
                <a:srgbClr val="000000"/>
              </a:solidFill>
              <a:latin typeface="Arial"/>
              <a:ea typeface="Arial"/>
              <a:cs typeface="Arial"/>
              <a:sym typeface="Arial"/>
            </a:endParaRPr>
          </a:p>
        </p:txBody>
      </p:sp>
      <p:sp>
        <p:nvSpPr>
          <p:cNvPr id="317" name="Google Shape;317;p23"/>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45720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ondervoeding en dehydratatie -&gt; naar de diëtist!</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aspiratie pneumonie (=longontsteking)</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verstikking </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vermijden van sociale eet-aangelegenheden (isolement)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4"/>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Waar of niet waar?</a:t>
            </a:r>
            <a:endParaRPr b="0" i="0" sz="3000" u="none" cap="none" strike="noStrike">
              <a:solidFill>
                <a:srgbClr val="000000"/>
              </a:solidFill>
              <a:latin typeface="Arial"/>
              <a:ea typeface="Arial"/>
              <a:cs typeface="Arial"/>
              <a:sym typeface="Arial"/>
            </a:endParaRPr>
          </a:p>
        </p:txBody>
      </p:sp>
      <p:sp>
        <p:nvSpPr>
          <p:cNvPr id="323" name="Google Shape;323;p24"/>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2600" u="none" cap="none" strike="noStrike">
                <a:solidFill>
                  <a:srgbClr val="424242"/>
                </a:solidFill>
                <a:latin typeface="Source Code Pro"/>
                <a:ea typeface="Source Code Pro"/>
                <a:cs typeface="Source Code Pro"/>
                <a:sym typeface="Source Code Pro"/>
              </a:rPr>
              <a:t>Als ik televisie zit te kijken kan ik mij sneller verslikken</a:t>
            </a:r>
            <a:endParaRPr b="0" i="0" sz="26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2600" u="none" cap="none" strike="noStrike">
              <a:solidFill>
                <a:srgbClr val="000000"/>
              </a:solidFill>
              <a:latin typeface="Arial"/>
              <a:ea typeface="Arial"/>
              <a:cs typeface="Arial"/>
              <a:sym typeface="Arial"/>
            </a:endParaRPr>
          </a:p>
        </p:txBody>
      </p:sp>
      <p:pic>
        <p:nvPicPr>
          <p:cNvPr id="324" name="Google Shape;324;p24"/>
          <p:cNvPicPr preferRelativeResize="0"/>
          <p:nvPr/>
        </p:nvPicPr>
        <p:blipFill rotWithShape="1">
          <a:blip r:embed="rId3">
            <a:alphaModFix/>
          </a:blip>
          <a:srcRect b="0" l="0" r="0" t="0"/>
          <a:stretch/>
        </p:blipFill>
        <p:spPr>
          <a:xfrm>
            <a:off x="6206040" y="2404800"/>
            <a:ext cx="2236320" cy="22363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5"/>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Wat kunt u doen?  </a:t>
            </a:r>
            <a:endParaRPr b="0" i="0" sz="3000" u="none" cap="none" strike="noStrike">
              <a:solidFill>
                <a:srgbClr val="000000"/>
              </a:solidFill>
              <a:latin typeface="Arial"/>
              <a:ea typeface="Arial"/>
              <a:cs typeface="Arial"/>
              <a:sym typeface="Arial"/>
            </a:endParaRPr>
          </a:p>
        </p:txBody>
      </p:sp>
      <p:sp>
        <p:nvSpPr>
          <p:cNvPr id="330" name="Google Shape;330;p25"/>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45720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naar de logopedist!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zelf bewuster slikken (in stappen) </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afleiding beperken </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dubbeltaken voorkomen </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goede houding (hoofd niet te ver kantelen)</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6"/>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Waar of niet waar?</a:t>
            </a:r>
            <a:endParaRPr b="0" i="0" sz="3000" u="none" cap="none" strike="noStrike">
              <a:solidFill>
                <a:srgbClr val="000000"/>
              </a:solidFill>
              <a:latin typeface="Arial"/>
              <a:ea typeface="Arial"/>
              <a:cs typeface="Arial"/>
              <a:sym typeface="Arial"/>
            </a:endParaRPr>
          </a:p>
        </p:txBody>
      </p:sp>
      <p:sp>
        <p:nvSpPr>
          <p:cNvPr id="336" name="Google Shape;336;p26"/>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2600" u="none" cap="none" strike="noStrike">
                <a:solidFill>
                  <a:srgbClr val="424242"/>
                </a:solidFill>
                <a:latin typeface="Source Code Pro"/>
                <a:ea typeface="Source Code Pro"/>
                <a:cs typeface="Source Code Pro"/>
                <a:sym typeface="Source Code Pro"/>
              </a:rPr>
              <a:t>soep is een van de moeilijkste dingen om te slikken</a:t>
            </a:r>
            <a:endParaRPr b="0" i="0" sz="26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2600" u="none" cap="none" strike="noStrike">
              <a:solidFill>
                <a:srgbClr val="000000"/>
              </a:solidFill>
              <a:latin typeface="Arial"/>
              <a:ea typeface="Arial"/>
              <a:cs typeface="Arial"/>
              <a:sym typeface="Arial"/>
            </a:endParaRPr>
          </a:p>
        </p:txBody>
      </p:sp>
      <p:pic>
        <p:nvPicPr>
          <p:cNvPr id="337" name="Google Shape;337;p26"/>
          <p:cNvPicPr preferRelativeResize="0"/>
          <p:nvPr/>
        </p:nvPicPr>
        <p:blipFill rotWithShape="1">
          <a:blip r:embed="rId3">
            <a:alphaModFix/>
          </a:blip>
          <a:srcRect b="0" l="0" r="0" t="0"/>
          <a:stretch/>
        </p:blipFill>
        <p:spPr>
          <a:xfrm>
            <a:off x="6206040" y="2404800"/>
            <a:ext cx="2236320" cy="22363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7"/>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Speekselbeheersing </a:t>
            </a:r>
            <a:endParaRPr b="0" i="0" sz="3000" u="none" cap="none" strike="noStrike">
              <a:solidFill>
                <a:srgbClr val="000000"/>
              </a:solidFill>
              <a:latin typeface="Arial"/>
              <a:ea typeface="Arial"/>
              <a:cs typeface="Arial"/>
              <a:sym typeface="Arial"/>
            </a:endParaRPr>
          </a:p>
        </p:txBody>
      </p:sp>
      <p:sp>
        <p:nvSpPr>
          <p:cNvPr id="343" name="Google Shape;343;p27"/>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45720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komt voor bij ongeveer 80% (bij 25% zeer frequent)</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‘te veel speeksel in mijn mond’</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speekselvloed </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last met het spreken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8"/>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Waar of niet waar?</a:t>
            </a:r>
            <a:endParaRPr b="0" i="0" sz="3000" u="none" cap="none" strike="noStrike">
              <a:solidFill>
                <a:srgbClr val="000000"/>
              </a:solidFill>
              <a:latin typeface="Arial"/>
              <a:ea typeface="Arial"/>
              <a:cs typeface="Arial"/>
              <a:sym typeface="Arial"/>
            </a:endParaRPr>
          </a:p>
        </p:txBody>
      </p:sp>
      <p:sp>
        <p:nvSpPr>
          <p:cNvPr id="349" name="Google Shape;349;p28"/>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2600" u="none" cap="none" strike="noStrike">
                <a:solidFill>
                  <a:srgbClr val="424242"/>
                </a:solidFill>
                <a:latin typeface="Source Code Pro"/>
                <a:ea typeface="Source Code Pro"/>
                <a:cs typeface="Source Code Pro"/>
                <a:sym typeface="Source Code Pro"/>
              </a:rPr>
              <a:t>speekselvloed wordt veroorzaakt door een teveel aan speeksel </a:t>
            </a:r>
            <a:endParaRPr b="0" i="0" sz="2600" u="none" cap="none" strike="noStrike">
              <a:solidFill>
                <a:srgbClr val="000000"/>
              </a:solidFill>
              <a:latin typeface="Arial"/>
              <a:ea typeface="Arial"/>
              <a:cs typeface="Arial"/>
              <a:sym typeface="Arial"/>
            </a:endParaRPr>
          </a:p>
        </p:txBody>
      </p:sp>
      <p:pic>
        <p:nvPicPr>
          <p:cNvPr id="350" name="Google Shape;350;p28"/>
          <p:cNvPicPr preferRelativeResize="0"/>
          <p:nvPr/>
        </p:nvPicPr>
        <p:blipFill rotWithShape="1">
          <a:blip r:embed="rId3">
            <a:alphaModFix/>
          </a:blip>
          <a:srcRect b="0" l="0" r="0" t="0"/>
          <a:stretch/>
        </p:blipFill>
        <p:spPr>
          <a:xfrm>
            <a:off x="6206040" y="2404800"/>
            <a:ext cx="2236320" cy="22363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9"/>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Speekselbeheersing</a:t>
            </a:r>
            <a:endParaRPr b="0" i="0" sz="3000" u="none" cap="none" strike="noStrike">
              <a:solidFill>
                <a:srgbClr val="000000"/>
              </a:solidFill>
              <a:latin typeface="Arial"/>
              <a:ea typeface="Arial"/>
              <a:cs typeface="Arial"/>
              <a:sym typeface="Arial"/>
            </a:endParaRPr>
          </a:p>
        </p:txBody>
      </p:sp>
      <p:sp>
        <p:nvSpPr>
          <p:cNvPr id="356" name="Google Shape;356;p29"/>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	géén  gevolg van overmatige speekselproductie! Wel van:</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1199"/>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te weinig slikken (1-2x per minuut)</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te laat slikken </a:t>
            </a:r>
            <a:endParaRPr b="0" i="0" sz="1800" u="none" cap="none" strike="noStrike">
              <a:solidFill>
                <a:srgbClr val="000000"/>
              </a:solidFill>
              <a:latin typeface="Arial"/>
              <a:ea typeface="Arial"/>
              <a:cs typeface="Arial"/>
              <a:sym typeface="Arial"/>
            </a:endParaRPr>
          </a:p>
          <a:p>
            <a:pPr indent="-342720" lvl="0" marL="457200" marR="0" rtl="0" algn="l">
              <a:lnSpc>
                <a:spcPct val="100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onvoldoende mondsluiting en/of </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voorovergebogen houding </a:t>
            </a:r>
            <a:endParaRPr b="0" i="0" sz="1800" u="none" cap="none" strike="noStrike">
              <a:solidFill>
                <a:srgbClr val="000000"/>
              </a:solidFill>
              <a:latin typeface="Arial"/>
              <a:ea typeface="Arial"/>
              <a:cs typeface="Arial"/>
              <a:sym typeface="Arial"/>
            </a:endParaRPr>
          </a:p>
        </p:txBody>
      </p:sp>
      <p:pic>
        <p:nvPicPr>
          <p:cNvPr id="357" name="Google Shape;357;p29"/>
          <p:cNvPicPr preferRelativeResize="0"/>
          <p:nvPr/>
        </p:nvPicPr>
        <p:blipFill rotWithShape="1">
          <a:blip r:embed="rId3">
            <a:alphaModFix/>
          </a:blip>
          <a:srcRect b="18317" l="29722" r="34778" t="18407"/>
          <a:stretch/>
        </p:blipFill>
        <p:spPr>
          <a:xfrm>
            <a:off x="6359760" y="2043720"/>
            <a:ext cx="2472120" cy="309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
          <p:cNvSpPr txBox="1"/>
          <p:nvPr/>
        </p:nvSpPr>
        <p:spPr>
          <a:xfrm>
            <a:off x="311760" y="372600"/>
            <a:ext cx="8520120" cy="733320"/>
          </a:xfrm>
          <a:prstGeom prst="rect">
            <a:avLst/>
          </a:prstGeom>
          <a:noFill/>
          <a:ln>
            <a:noFill/>
          </a:ln>
        </p:spPr>
        <p:txBody>
          <a:bodyPr anchorCtr="0" anchor="b" bIns="91425" lIns="91425" spcFirstLastPara="1" rIns="91425" wrap="square" tIns="91425">
            <a:normAutofit fontScale="48000"/>
          </a:bodyPr>
          <a:lstStyle/>
          <a:p>
            <a:pPr indent="0" lvl="0" marL="0" marR="0" rtl="0" algn="l">
              <a:lnSpc>
                <a:spcPct val="100000"/>
              </a:lnSpc>
              <a:spcBef>
                <a:spcPts val="0"/>
              </a:spcBef>
              <a:spcAft>
                <a:spcPts val="0"/>
              </a:spcAft>
              <a:buNone/>
            </a:pPr>
            <a:br>
              <a:rPr b="0" i="0" lang="en-US" sz="1800" u="none" cap="none" strike="noStrike"/>
            </a:br>
            <a:r>
              <a:rPr b="0" i="0" lang="en-US" sz="3000" u="none" cap="none" strike="noStrike">
                <a:solidFill>
                  <a:srgbClr val="424242"/>
                </a:solidFill>
                <a:latin typeface="Oswald"/>
                <a:ea typeface="Oswald"/>
                <a:cs typeface="Oswald"/>
                <a:sym typeface="Oswald"/>
              </a:rPr>
              <a:t>Wie zijn wij? </a:t>
            </a:r>
            <a:endParaRPr b="0" i="0" sz="3000" u="none" cap="none" strike="noStrike">
              <a:solidFill>
                <a:srgbClr val="000000"/>
              </a:solidFill>
              <a:latin typeface="Arial"/>
              <a:ea typeface="Arial"/>
              <a:cs typeface="Arial"/>
              <a:sym typeface="Arial"/>
            </a:endParaRPr>
          </a:p>
        </p:txBody>
      </p:sp>
      <p:sp>
        <p:nvSpPr>
          <p:cNvPr id="187" name="Google Shape;187;p3"/>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							</a:t>
            </a:r>
            <a:r>
              <a:rPr b="0" i="0" lang="en-US" sz="1800" u="none" cap="none" strike="noStrike">
                <a:solidFill>
                  <a:srgbClr val="424242"/>
                </a:solidFill>
                <a:latin typeface="Arial"/>
                <a:ea typeface="Arial"/>
                <a:cs typeface="Arial"/>
                <a:sym typeface="Arial"/>
              </a:rPr>
              <a:t>Femke Smits - Verweij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Arial"/>
                <a:ea typeface="Arial"/>
                <a:cs typeface="Arial"/>
                <a:sym typeface="Arial"/>
              </a:rPr>
              <a:t>							Logopedist</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Arial"/>
                <a:ea typeface="Arial"/>
                <a:cs typeface="Arial"/>
                <a:sym typeface="Arial"/>
              </a:rPr>
              <a:t>							Helscha van Zessen - Sabel</a:t>
            </a:r>
            <a:endParaRPr b="0" i="0" sz="1800" u="none" cap="none" strike="noStrike">
              <a:solidFill>
                <a:srgbClr val="000000"/>
              </a:solidFill>
              <a:latin typeface="Arial"/>
              <a:ea typeface="Arial"/>
              <a:cs typeface="Arial"/>
              <a:sym typeface="Arial"/>
            </a:endParaRPr>
          </a:p>
          <a:p>
            <a:pPr indent="0" lvl="0" marL="3200400" marR="0" rtl="0" algn="l">
              <a:lnSpc>
                <a:spcPct val="115000"/>
              </a:lnSpc>
              <a:spcBef>
                <a:spcPts val="1199"/>
              </a:spcBef>
              <a:spcAft>
                <a:spcPts val="0"/>
              </a:spcAft>
              <a:buNone/>
            </a:pPr>
            <a:r>
              <a:rPr b="0" i="0" lang="en-US" sz="1800" u="none" cap="none" strike="noStrike">
                <a:solidFill>
                  <a:srgbClr val="424242"/>
                </a:solidFill>
                <a:latin typeface="Arial"/>
                <a:ea typeface="Arial"/>
                <a:cs typeface="Arial"/>
                <a:sym typeface="Arial"/>
              </a:rPr>
              <a:t>Diëtist																		</a:t>
            </a:r>
            <a:endParaRPr b="0" i="0" sz="1800" u="none" cap="none" strike="noStrike">
              <a:solidFill>
                <a:srgbClr val="000000"/>
              </a:solidFill>
              <a:latin typeface="Arial"/>
              <a:ea typeface="Arial"/>
              <a:cs typeface="Arial"/>
              <a:sym typeface="Arial"/>
            </a:endParaRPr>
          </a:p>
        </p:txBody>
      </p:sp>
      <p:pic>
        <p:nvPicPr>
          <p:cNvPr id="188" name="Google Shape;188;p3"/>
          <p:cNvPicPr preferRelativeResize="0"/>
          <p:nvPr/>
        </p:nvPicPr>
        <p:blipFill rotWithShape="1">
          <a:blip r:embed="rId3">
            <a:alphaModFix/>
          </a:blip>
          <a:srcRect b="0" l="0" r="0" t="0"/>
          <a:stretch/>
        </p:blipFill>
        <p:spPr>
          <a:xfrm>
            <a:off x="311760" y="1468800"/>
            <a:ext cx="3196080" cy="1598040"/>
          </a:xfrm>
          <a:prstGeom prst="rect">
            <a:avLst/>
          </a:prstGeom>
          <a:noFill/>
          <a:ln>
            <a:noFill/>
          </a:ln>
        </p:spPr>
      </p:pic>
      <p:pic>
        <p:nvPicPr>
          <p:cNvPr id="189" name="Google Shape;189;p3"/>
          <p:cNvPicPr preferRelativeResize="0"/>
          <p:nvPr/>
        </p:nvPicPr>
        <p:blipFill rotWithShape="1">
          <a:blip r:embed="rId4">
            <a:alphaModFix/>
          </a:blip>
          <a:srcRect b="0" l="0" r="0" t="0"/>
          <a:stretch/>
        </p:blipFill>
        <p:spPr>
          <a:xfrm>
            <a:off x="311760" y="3171600"/>
            <a:ext cx="2968920" cy="1396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0"/>
          <p:cNvSpPr txBox="1"/>
          <p:nvPr/>
        </p:nvSpPr>
        <p:spPr>
          <a:xfrm>
            <a:off x="311760" y="29628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Gevolgen speekselverlies</a:t>
            </a:r>
            <a:endParaRPr b="0" i="0" sz="3000" u="none" cap="none" strike="noStrike">
              <a:solidFill>
                <a:srgbClr val="000000"/>
              </a:solidFill>
              <a:latin typeface="Arial"/>
              <a:ea typeface="Arial"/>
              <a:cs typeface="Arial"/>
              <a:sym typeface="Arial"/>
            </a:endParaRPr>
          </a:p>
        </p:txBody>
      </p:sp>
      <p:sp>
        <p:nvSpPr>
          <p:cNvPr id="363" name="Google Shape;363;p30"/>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	irritatie huid, aangezicht en hals</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	negatief zelfbeeld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	dehydratatie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1"/>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Behandeling speekselverlies </a:t>
            </a:r>
            <a:endParaRPr b="0" i="0" sz="3000" u="none" cap="none" strike="noStrike">
              <a:solidFill>
                <a:srgbClr val="000000"/>
              </a:solidFill>
              <a:latin typeface="Arial"/>
              <a:ea typeface="Arial"/>
              <a:cs typeface="Arial"/>
              <a:sym typeface="Arial"/>
            </a:endParaRPr>
          </a:p>
        </p:txBody>
      </p:sp>
      <p:sp>
        <p:nvSpPr>
          <p:cNvPr id="369" name="Google Shape;369;p31"/>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	educatie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	bewuster slikken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	cues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	medische mogelijkheden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2"/>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Mondhygiëne </a:t>
            </a:r>
            <a:endParaRPr b="0" i="0" sz="3000" u="none" cap="none" strike="noStrike">
              <a:solidFill>
                <a:srgbClr val="000000"/>
              </a:solidFill>
              <a:latin typeface="Arial"/>
              <a:ea typeface="Arial"/>
              <a:cs typeface="Arial"/>
              <a:sym typeface="Arial"/>
            </a:endParaRPr>
          </a:p>
        </p:txBody>
      </p:sp>
      <p:sp>
        <p:nvSpPr>
          <p:cNvPr id="375" name="Google Shape;375;p32"/>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	óók belangrijk in het voorkomen van longontstekingen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	dagelijks tandenpoetsen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	mond goed leegmaken ná de maaltijd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	regelmatig naar de tandarts </a:t>
            </a:r>
            <a:endParaRPr b="0" i="0" sz="1800" u="none" cap="none" strike="noStrike">
              <a:solidFill>
                <a:srgbClr val="000000"/>
              </a:solidFill>
              <a:latin typeface="Arial"/>
              <a:ea typeface="Arial"/>
              <a:cs typeface="Arial"/>
              <a:sym typeface="Arial"/>
            </a:endParaRPr>
          </a:p>
        </p:txBody>
      </p:sp>
      <p:pic>
        <p:nvPicPr>
          <p:cNvPr id="376" name="Google Shape;376;p32"/>
          <p:cNvPicPr preferRelativeResize="0"/>
          <p:nvPr/>
        </p:nvPicPr>
        <p:blipFill rotWithShape="1">
          <a:blip r:embed="rId3">
            <a:alphaModFix/>
          </a:blip>
          <a:srcRect b="0" l="0" r="0" t="0"/>
          <a:stretch/>
        </p:blipFill>
        <p:spPr>
          <a:xfrm>
            <a:off x="6324480" y="2324160"/>
            <a:ext cx="2819160" cy="28191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3"/>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Vragen?</a:t>
            </a:r>
            <a:endParaRPr b="0" i="0" sz="3000" u="none" cap="none" strike="noStrike">
              <a:solidFill>
                <a:srgbClr val="000000"/>
              </a:solidFill>
              <a:latin typeface="Arial"/>
              <a:ea typeface="Arial"/>
              <a:cs typeface="Arial"/>
              <a:sym typeface="Arial"/>
            </a:endParaRPr>
          </a:p>
        </p:txBody>
      </p:sp>
      <p:sp>
        <p:nvSpPr>
          <p:cNvPr id="382" name="Google Shape;382;p33"/>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spcBef>
                <a:spcPts val="0"/>
              </a:spcBef>
              <a:spcAft>
                <a:spcPts val="0"/>
              </a:spcAft>
              <a:buNone/>
            </a:pPr>
            <a:r>
              <a:t/>
            </a:r>
            <a:endParaRPr b="0" sz="1400" strike="noStrike">
              <a:solidFill>
                <a:srgbClr val="000000"/>
              </a:solidFill>
              <a:latin typeface="Arial"/>
              <a:ea typeface="Arial"/>
              <a:cs typeface="Arial"/>
              <a:sym typeface="Arial"/>
            </a:endParaRPr>
          </a:p>
        </p:txBody>
      </p:sp>
      <p:pic>
        <p:nvPicPr>
          <p:cNvPr id="383" name="Google Shape;383;p33"/>
          <p:cNvPicPr preferRelativeResize="0"/>
          <p:nvPr/>
        </p:nvPicPr>
        <p:blipFill rotWithShape="1">
          <a:blip r:embed="rId3">
            <a:alphaModFix/>
          </a:blip>
          <a:srcRect b="0" l="0" r="0" t="0"/>
          <a:stretch/>
        </p:blipFill>
        <p:spPr>
          <a:xfrm>
            <a:off x="999720" y="1468800"/>
            <a:ext cx="7313760" cy="3099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4"/>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lang="en-US" sz="3000" strike="noStrike">
                <a:solidFill>
                  <a:srgbClr val="424242"/>
                </a:solidFill>
                <a:latin typeface="Oswald"/>
                <a:ea typeface="Oswald"/>
                <a:cs typeface="Oswald"/>
                <a:sym typeface="Oswald"/>
              </a:rPr>
              <a:t>Links </a:t>
            </a:r>
            <a:endParaRPr b="0" sz="3000" strike="noStrike">
              <a:solidFill>
                <a:srgbClr val="000000"/>
              </a:solidFill>
              <a:latin typeface="Arial"/>
              <a:ea typeface="Arial"/>
              <a:cs typeface="Arial"/>
              <a:sym typeface="Arial"/>
            </a:endParaRPr>
          </a:p>
        </p:txBody>
      </p:sp>
      <p:sp>
        <p:nvSpPr>
          <p:cNvPr id="389" name="Google Shape;389;p34"/>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lang="en-US" sz="1800" u="sng" strike="noStrike">
                <a:solidFill>
                  <a:srgbClr val="00838F"/>
                </a:solidFill>
                <a:latin typeface="Source Code Pro"/>
                <a:ea typeface="Source Code Pro"/>
                <a:cs typeface="Source Code Pro"/>
                <a:sym typeface="Source Code Pro"/>
                <a:hlinkClick r:id="rId3">
                  <a:extLst>
                    <a:ext uri="{A12FA001-AC4F-418D-AE19-62706E023703}">
                      <ahyp:hlinkClr val="tx"/>
                    </a:ext>
                  </a:extLst>
                </a:hlinkClick>
              </a:rPr>
              <a:t>www.datisevenslikken.nl</a:t>
            </a:r>
            <a:r>
              <a:rPr b="0" lang="en-US" sz="1800" strike="noStrike">
                <a:solidFill>
                  <a:srgbClr val="424242"/>
                </a:solidFill>
                <a:latin typeface="Source Code Pro"/>
                <a:ea typeface="Source Code Pro"/>
                <a:cs typeface="Source Code Pro"/>
                <a:sym typeface="Source Code Pro"/>
              </a:rPr>
              <a:t> </a:t>
            </a:r>
            <a:endParaRPr b="0" sz="1800"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lang="en-US" sz="1800" u="sng" strike="noStrike">
                <a:solidFill>
                  <a:srgbClr val="00838F"/>
                </a:solidFill>
                <a:latin typeface="Source Code Pro"/>
                <a:ea typeface="Source Code Pro"/>
                <a:cs typeface="Source Code Pro"/>
                <a:sym typeface="Source Code Pro"/>
                <a:hlinkClick r:id="rId4">
                  <a:extLst>
                    <a:ext uri="{A12FA001-AC4F-418D-AE19-62706E023703}">
                      <ahyp:hlinkClr val="tx"/>
                    </a:ext>
                  </a:extLst>
                </a:hlinkClick>
              </a:rPr>
              <a:t>www.iddsidex.nl</a:t>
            </a:r>
            <a:r>
              <a:rPr b="0" lang="en-US" sz="1800" strike="noStrike">
                <a:solidFill>
                  <a:srgbClr val="424242"/>
                </a:solidFill>
                <a:latin typeface="Source Code Pro"/>
                <a:ea typeface="Source Code Pro"/>
                <a:cs typeface="Source Code Pro"/>
                <a:sym typeface="Source Code Pro"/>
              </a:rPr>
              <a:t> </a:t>
            </a:r>
            <a:endParaRPr b="0" sz="1800"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lang="en-US" sz="1800" u="sng" strike="noStrike">
                <a:solidFill>
                  <a:srgbClr val="00838F"/>
                </a:solidFill>
                <a:latin typeface="Source Code Pro"/>
                <a:ea typeface="Source Code Pro"/>
                <a:cs typeface="Source Code Pro"/>
                <a:sym typeface="Source Code Pro"/>
                <a:hlinkClick r:id="rId5">
                  <a:extLst>
                    <a:ext uri="{A12FA001-AC4F-418D-AE19-62706E023703}">
                      <ahyp:hlinkClr val="tx"/>
                    </a:ext>
                  </a:extLst>
                </a:hlinkClick>
              </a:rPr>
              <a:t>www.parkinsonzorgzoeker.nl</a:t>
            </a:r>
            <a:endParaRPr b="0" sz="1800"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lang="en-US" sz="1800" u="sng" strike="noStrike">
                <a:solidFill>
                  <a:srgbClr val="00838F"/>
                </a:solidFill>
                <a:latin typeface="Source Code Pro"/>
                <a:ea typeface="Source Code Pro"/>
                <a:cs typeface="Source Code Pro"/>
                <a:sym typeface="Source Code Pro"/>
                <a:hlinkClick r:id="rId6">
                  <a:extLst>
                    <a:ext uri="{A12FA001-AC4F-418D-AE19-62706E023703}">
                      <ahyp:hlinkClr val="tx"/>
                    </a:ext>
                  </a:extLst>
                </a:hlinkClick>
              </a:rPr>
              <a:t>www.voedingscentrum.nl</a:t>
            </a:r>
            <a:r>
              <a:rPr b="0" lang="en-US" sz="1800" strike="noStrike">
                <a:solidFill>
                  <a:srgbClr val="424242"/>
                </a:solidFill>
                <a:latin typeface="Source Code Pro"/>
                <a:ea typeface="Source Code Pro"/>
                <a:cs typeface="Source Code Pro"/>
                <a:sym typeface="Source Code Pro"/>
              </a:rPr>
              <a:t> </a:t>
            </a:r>
            <a:endParaRPr b="0" sz="1800"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lang="en-US" sz="1800" u="sng" strike="noStrike">
                <a:solidFill>
                  <a:srgbClr val="00838F"/>
                </a:solidFill>
                <a:latin typeface="Source Code Pro"/>
                <a:ea typeface="Source Code Pro"/>
                <a:cs typeface="Source Code Pro"/>
                <a:sym typeface="Source Code Pro"/>
                <a:hlinkClick r:id="rId7">
                  <a:extLst>
                    <a:ext uri="{A12FA001-AC4F-418D-AE19-62706E023703}">
                      <ahyp:hlinkClr val="tx"/>
                    </a:ext>
                  </a:extLst>
                </a:hlinkClick>
              </a:rPr>
              <a:t>www.goedgevoedouderworden.nl</a:t>
            </a:r>
            <a:r>
              <a:rPr b="0" lang="en-US" sz="1800" strike="noStrike">
                <a:solidFill>
                  <a:srgbClr val="424242"/>
                </a:solidFill>
                <a:latin typeface="Source Code Pro"/>
                <a:ea typeface="Source Code Pro"/>
                <a:cs typeface="Source Code Pro"/>
                <a:sym typeface="Source Code Pro"/>
              </a:rPr>
              <a:t> </a:t>
            </a:r>
            <a:endParaRPr b="0" sz="1800"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Samen sta je sterk</a:t>
            </a:r>
            <a:endParaRPr b="0" i="0" sz="3000" u="none" cap="none" strike="noStrike">
              <a:solidFill>
                <a:srgbClr val="000000"/>
              </a:solidFill>
              <a:latin typeface="Arial"/>
              <a:ea typeface="Arial"/>
              <a:cs typeface="Arial"/>
              <a:sym typeface="Arial"/>
            </a:endParaRPr>
          </a:p>
        </p:txBody>
      </p:sp>
      <p:sp>
        <p:nvSpPr>
          <p:cNvPr id="195" name="Google Shape;195;p4"/>
          <p:cNvSpPr txBox="1"/>
          <p:nvPr/>
        </p:nvSpPr>
        <p:spPr>
          <a:xfrm>
            <a:off x="311760" y="1468800"/>
            <a:ext cx="8520120" cy="3099600"/>
          </a:xfrm>
          <a:prstGeom prst="rect">
            <a:avLst/>
          </a:prstGeom>
          <a:noFill/>
          <a:ln>
            <a:noFill/>
          </a:ln>
        </p:spPr>
        <p:txBody>
          <a:bodyPr anchorCtr="0" anchor="t" bIns="91425" lIns="91425" spcFirstLastPara="1" rIns="91425" wrap="square" tIns="91425">
            <a:normAutofit fontScale="88000"/>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Multidisciplinair samenwerken</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1199"/>
              </a:spcBef>
              <a:spcAft>
                <a:spcPts val="0"/>
              </a:spcAft>
              <a:buClr>
                <a:srgbClr val="424242"/>
              </a:buClr>
              <a:buSzPct val="100000"/>
              <a:buFont typeface="Source Code Pro"/>
              <a:buChar char="-"/>
            </a:pPr>
            <a:r>
              <a:rPr b="0" i="0" lang="en-US" sz="1800" u="none" cap="none" strike="noStrike">
                <a:solidFill>
                  <a:srgbClr val="424242"/>
                </a:solidFill>
                <a:latin typeface="Source Code Pro"/>
                <a:ea typeface="Source Code Pro"/>
                <a:cs typeface="Source Code Pro"/>
                <a:sym typeface="Source Code Pro"/>
              </a:rPr>
              <a:t>Diëtist</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ct val="100000"/>
              <a:buFont typeface="Source Code Pro"/>
              <a:buChar char="-"/>
            </a:pPr>
            <a:r>
              <a:rPr b="0" i="0" lang="en-US" sz="1800" u="none" cap="none" strike="noStrike">
                <a:solidFill>
                  <a:srgbClr val="424242"/>
                </a:solidFill>
                <a:latin typeface="Source Code Pro"/>
                <a:ea typeface="Source Code Pro"/>
                <a:cs typeface="Source Code Pro"/>
                <a:sym typeface="Source Code Pro"/>
              </a:rPr>
              <a:t>Logopedist</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ct val="100000"/>
              <a:buFont typeface="Source Code Pro"/>
              <a:buChar char="-"/>
            </a:pPr>
            <a:r>
              <a:rPr b="0" i="0" lang="en-US" sz="1800" u="none" cap="none" strike="noStrike">
                <a:solidFill>
                  <a:srgbClr val="424242"/>
                </a:solidFill>
                <a:latin typeface="Source Code Pro"/>
                <a:ea typeface="Source Code Pro"/>
                <a:cs typeface="Source Code Pro"/>
                <a:sym typeface="Source Code Pro"/>
              </a:rPr>
              <a:t>Ergotherapeut</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ct val="100000"/>
              <a:buFont typeface="Source Code Pro"/>
              <a:buChar char="-"/>
            </a:pPr>
            <a:r>
              <a:rPr b="0" i="0" lang="en-US" sz="1800" u="none" cap="none" strike="noStrike">
                <a:solidFill>
                  <a:srgbClr val="424242"/>
                </a:solidFill>
                <a:latin typeface="Source Code Pro"/>
                <a:ea typeface="Source Code Pro"/>
                <a:cs typeface="Source Code Pro"/>
                <a:sym typeface="Source Code Pro"/>
              </a:rPr>
              <a:t>Fysiotherapeut</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ct val="100000"/>
              <a:buFont typeface="Source Code Pro"/>
              <a:buChar char="-"/>
            </a:pPr>
            <a:r>
              <a:rPr b="0" i="0" lang="en-US" sz="1800" u="none" cap="none" strike="noStrike">
                <a:solidFill>
                  <a:srgbClr val="424242"/>
                </a:solidFill>
                <a:latin typeface="Source Code Pro"/>
                <a:ea typeface="Source Code Pro"/>
                <a:cs typeface="Source Code Pro"/>
                <a:sym typeface="Source Code Pro"/>
              </a:rPr>
              <a:t>Parkinson Verpleegkundige</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ct val="100000"/>
              <a:buFont typeface="Source Code Pro"/>
              <a:buChar char="-"/>
            </a:pPr>
            <a:r>
              <a:rPr b="0" i="0" lang="en-US" sz="1800" u="none" cap="none" strike="noStrike">
                <a:solidFill>
                  <a:srgbClr val="424242"/>
                </a:solidFill>
                <a:latin typeface="Source Code Pro"/>
                <a:ea typeface="Source Code Pro"/>
                <a:cs typeface="Source Code Pro"/>
                <a:sym typeface="Source Code Pro"/>
              </a:rPr>
              <a:t>Psycholoog </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ct val="100000"/>
              <a:buFont typeface="Source Code Pro"/>
              <a:buChar char="-"/>
            </a:pPr>
            <a:r>
              <a:rPr b="0" i="0" lang="en-US" sz="1800" u="none" cap="none" strike="noStrike">
                <a:solidFill>
                  <a:srgbClr val="424242"/>
                </a:solidFill>
                <a:latin typeface="Source Code Pro"/>
                <a:ea typeface="Source Code Pro"/>
                <a:cs typeface="Source Code Pro"/>
                <a:sym typeface="Source Code Pro"/>
              </a:rPr>
              <a:t>Neuroloog </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ct val="100000"/>
              <a:buFont typeface="Source Code Pro"/>
              <a:buChar char="-"/>
            </a:pPr>
            <a:r>
              <a:rPr b="0" i="0" lang="en-US" sz="1800" u="none" cap="none" strike="noStrike">
                <a:solidFill>
                  <a:srgbClr val="424242"/>
                </a:solidFill>
                <a:latin typeface="Source Code Pro"/>
                <a:ea typeface="Source Code Pro"/>
                <a:cs typeface="Source Code Pro"/>
                <a:sym typeface="Source Code Pro"/>
              </a:rPr>
              <a:t>Huisarts</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Het Parkinson dieet</a:t>
            </a:r>
            <a:endParaRPr b="0" i="0" sz="3000" u="none" cap="none" strike="noStrike">
              <a:solidFill>
                <a:srgbClr val="000000"/>
              </a:solidFill>
              <a:latin typeface="Arial"/>
              <a:ea typeface="Arial"/>
              <a:cs typeface="Arial"/>
              <a:sym typeface="Arial"/>
            </a:endParaRPr>
          </a:p>
        </p:txBody>
      </p:sp>
      <p:sp>
        <p:nvSpPr>
          <p:cNvPr id="201" name="Google Shape;201;p5"/>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 Gewoon gezond eten!</a:t>
            </a:r>
            <a:br>
              <a:rPr b="0" i="0" lang="en-US" sz="1800" u="none" cap="none" strike="noStrike"/>
            </a:br>
            <a:br>
              <a:rPr b="0" i="0" lang="en-US" sz="1800" u="none" cap="none" strike="noStrike"/>
            </a:br>
            <a:endParaRPr b="0" i="0" sz="1800" u="none" cap="none" strike="noStrike">
              <a:solidFill>
                <a:srgbClr val="000000"/>
              </a:solidFill>
              <a:latin typeface="Arial"/>
              <a:ea typeface="Arial"/>
              <a:cs typeface="Arial"/>
              <a:sym typeface="Arial"/>
            </a:endParaRPr>
          </a:p>
        </p:txBody>
      </p:sp>
      <p:pic>
        <p:nvPicPr>
          <p:cNvPr id="202" name="Google Shape;202;p5"/>
          <p:cNvPicPr preferRelativeResize="0"/>
          <p:nvPr/>
        </p:nvPicPr>
        <p:blipFill rotWithShape="1">
          <a:blip r:embed="rId3">
            <a:alphaModFix/>
          </a:blip>
          <a:srcRect b="0" l="0" r="0" t="0"/>
          <a:stretch/>
        </p:blipFill>
        <p:spPr>
          <a:xfrm>
            <a:off x="3593520" y="457200"/>
            <a:ext cx="5238360" cy="4228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6"/>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Het belang van voldoende eiwit</a:t>
            </a:r>
            <a:endParaRPr b="0" i="0" sz="3000" u="none" cap="none" strike="noStrike">
              <a:solidFill>
                <a:srgbClr val="000000"/>
              </a:solidFill>
              <a:latin typeface="Arial"/>
              <a:ea typeface="Arial"/>
              <a:cs typeface="Arial"/>
              <a:sym typeface="Arial"/>
            </a:endParaRPr>
          </a:p>
        </p:txBody>
      </p:sp>
      <p:sp>
        <p:nvSpPr>
          <p:cNvPr id="208" name="Google Shape;208;p6"/>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Spierkracht </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Huid</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Weerstand </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p:txBody>
      </p:sp>
      <p:pic>
        <p:nvPicPr>
          <p:cNvPr id="209" name="Google Shape;209;p6"/>
          <p:cNvPicPr preferRelativeResize="0"/>
          <p:nvPr/>
        </p:nvPicPr>
        <p:blipFill rotWithShape="1">
          <a:blip r:embed="rId3">
            <a:alphaModFix/>
          </a:blip>
          <a:srcRect b="0" l="0" r="0" t="0"/>
          <a:stretch/>
        </p:blipFill>
        <p:spPr>
          <a:xfrm>
            <a:off x="2962440" y="1006920"/>
            <a:ext cx="5714640" cy="38095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7"/>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Voeding en parkinsonmedicatie</a:t>
            </a:r>
            <a:endParaRPr b="0" i="0" sz="3000" u="none" cap="none" strike="noStrike">
              <a:solidFill>
                <a:srgbClr val="000000"/>
              </a:solidFill>
              <a:latin typeface="Arial"/>
              <a:ea typeface="Arial"/>
              <a:cs typeface="Arial"/>
              <a:sym typeface="Arial"/>
            </a:endParaRPr>
          </a:p>
        </p:txBody>
      </p:sp>
      <p:sp>
        <p:nvSpPr>
          <p:cNvPr id="215" name="Google Shape;215;p7"/>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Neem parkinsonmedicatie een half uur voor de maaltijd in.</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of een uur na de maaltijd</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Neem parkinsonmedicatie in met water of appelmoes.</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p:txBody>
      </p:sp>
      <p:pic>
        <p:nvPicPr>
          <p:cNvPr id="216" name="Google Shape;216;p7"/>
          <p:cNvPicPr preferRelativeResize="0"/>
          <p:nvPr/>
        </p:nvPicPr>
        <p:blipFill rotWithShape="1">
          <a:blip r:embed="rId3">
            <a:alphaModFix/>
          </a:blip>
          <a:srcRect b="0" l="0" r="0" t="0"/>
          <a:stretch/>
        </p:blipFill>
        <p:spPr>
          <a:xfrm>
            <a:off x="1629720" y="3026160"/>
            <a:ext cx="5713200" cy="19382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Onder of overgewicht</a:t>
            </a:r>
            <a:endParaRPr b="0" i="0" sz="3000" u="none" cap="none" strike="noStrike">
              <a:solidFill>
                <a:srgbClr val="000000"/>
              </a:solidFill>
              <a:latin typeface="Arial"/>
              <a:ea typeface="Arial"/>
              <a:cs typeface="Arial"/>
              <a:sym typeface="Arial"/>
            </a:endParaRPr>
          </a:p>
        </p:txBody>
      </p:sp>
      <p:pic>
        <p:nvPicPr>
          <p:cNvPr id="222" name="Google Shape;222;p8"/>
          <p:cNvPicPr preferRelativeResize="0"/>
          <p:nvPr/>
        </p:nvPicPr>
        <p:blipFill rotWithShape="1">
          <a:blip r:embed="rId3">
            <a:alphaModFix/>
          </a:blip>
          <a:srcRect b="0" l="0" r="0" t="0"/>
          <a:stretch/>
        </p:blipFill>
        <p:spPr>
          <a:xfrm>
            <a:off x="2925360" y="1105920"/>
            <a:ext cx="6155640" cy="3462480"/>
          </a:xfrm>
          <a:prstGeom prst="rect">
            <a:avLst/>
          </a:prstGeom>
          <a:noFill/>
          <a:ln>
            <a:noFill/>
          </a:ln>
        </p:spPr>
      </p:pic>
      <p:sp>
        <p:nvSpPr>
          <p:cNvPr id="223" name="Google Shape;223;p8"/>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Weeg minimaal 1x per maand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en schrijf het op!</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a:p>
            <a:pPr indent="0" lvl="0" marL="45720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1199"/>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persoonlijk advies</a:t>
            </a:r>
            <a:endParaRPr b="0" i="0" sz="1800" u="none" cap="none" strike="noStrike">
              <a:solidFill>
                <a:srgbClr val="000000"/>
              </a:solidFill>
              <a:latin typeface="Arial"/>
              <a:ea typeface="Arial"/>
              <a:cs typeface="Arial"/>
              <a:sym typeface="Arial"/>
            </a:endParaRPr>
          </a:p>
          <a:p>
            <a:pPr indent="-342720" lvl="0" marL="457200" marR="0" rtl="0" algn="l">
              <a:lnSpc>
                <a:spcPct val="115000"/>
              </a:lnSpc>
              <a:spcBef>
                <a:spcPts val="0"/>
              </a:spcBef>
              <a:spcAft>
                <a:spcPts val="0"/>
              </a:spcAft>
              <a:buClr>
                <a:srgbClr val="424242"/>
              </a:buClr>
              <a:buSzPts val="1800"/>
              <a:buFont typeface="Source Code Pro"/>
              <a:buChar char="-"/>
            </a:pPr>
            <a:r>
              <a:rPr b="0" i="0" lang="en-US" sz="1800" u="none" cap="none" strike="noStrike">
                <a:solidFill>
                  <a:srgbClr val="424242"/>
                </a:solidFill>
                <a:latin typeface="Source Code Pro"/>
                <a:ea typeface="Source Code Pro"/>
                <a:cs typeface="Source Code Pro"/>
                <a:sym typeface="Source Code Pro"/>
              </a:rPr>
              <a:t>laagdrempelig</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9"/>
          <p:cNvSpPr txBox="1"/>
          <p:nvPr/>
        </p:nvSpPr>
        <p:spPr>
          <a:xfrm>
            <a:off x="311760" y="372600"/>
            <a:ext cx="8520120" cy="73332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b="0" i="0" lang="en-US" sz="3000" u="none" cap="none" strike="noStrike">
                <a:solidFill>
                  <a:srgbClr val="424242"/>
                </a:solidFill>
                <a:latin typeface="Oswald"/>
                <a:ea typeface="Oswald"/>
                <a:cs typeface="Oswald"/>
                <a:sym typeface="Oswald"/>
              </a:rPr>
              <a:t>Vitamine en Mineralen</a:t>
            </a:r>
            <a:endParaRPr b="0" i="0" sz="3000" u="none" cap="none" strike="noStrike">
              <a:solidFill>
                <a:srgbClr val="000000"/>
              </a:solidFill>
              <a:latin typeface="Arial"/>
              <a:ea typeface="Arial"/>
              <a:cs typeface="Arial"/>
              <a:sym typeface="Arial"/>
            </a:endParaRPr>
          </a:p>
        </p:txBody>
      </p:sp>
      <p:sp>
        <p:nvSpPr>
          <p:cNvPr id="229" name="Google Shape;229;p9"/>
          <p:cNvSpPr txBox="1"/>
          <p:nvPr/>
        </p:nvSpPr>
        <p:spPr>
          <a:xfrm>
            <a:off x="311760" y="1468800"/>
            <a:ext cx="8520120" cy="3099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b="0" i="0" lang="en-US" sz="1800" u="none" cap="none" strike="noStrike">
                <a:solidFill>
                  <a:srgbClr val="424242"/>
                </a:solidFill>
                <a:latin typeface="Source Code Pro"/>
                <a:ea typeface="Source Code Pro"/>
                <a:cs typeface="Source Code Pro"/>
                <a:sym typeface="Source Code Pro"/>
              </a:rPr>
              <a:t>Vitamine D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Vrouwen vanaf 50 jaar</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Mannen vanaf 70 jaar</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En evt eerder bij onvoldoende zonlicht of getinte huid</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1199"/>
              </a:spcBef>
              <a:spcAft>
                <a:spcPts val="0"/>
              </a:spcAft>
              <a:buNone/>
            </a:pPr>
            <a:r>
              <a:rPr b="0" i="0" lang="en-US" sz="1800" u="none" cap="none" strike="noStrike">
                <a:solidFill>
                  <a:srgbClr val="424242"/>
                </a:solidFill>
                <a:latin typeface="Source Code Pro"/>
                <a:ea typeface="Source Code Pro"/>
                <a:cs typeface="Source Code Pro"/>
                <a:sym typeface="Source Code Pro"/>
              </a:rPr>
              <a:t>Bij lang gebruik parkinsonmedicatie, laat B12 controleren</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