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80" r:id="rId9"/>
    <p:sldId id="261" r:id="rId10"/>
    <p:sldId id="276" r:id="rId11"/>
    <p:sldId id="262" r:id="rId12"/>
    <p:sldId id="265" r:id="rId13"/>
    <p:sldId id="266" r:id="rId14"/>
    <p:sldId id="278" r:id="rId15"/>
    <p:sldId id="267" r:id="rId16"/>
    <p:sldId id="277" r:id="rId17"/>
    <p:sldId id="279" r:id="rId18"/>
    <p:sldId id="264" r:id="rId19"/>
    <p:sldId id="281" r:id="rId20"/>
    <p:sldId id="268" r:id="rId21"/>
    <p:sldId id="283" r:id="rId22"/>
    <p:sldId id="269" r:id="rId23"/>
    <p:sldId id="270" r:id="rId24"/>
    <p:sldId id="271" r:id="rId25"/>
    <p:sldId id="282" r:id="rId26"/>
    <p:sldId id="285" r:id="rId27"/>
    <p:sldId id="284" r:id="rId28"/>
    <p:sldId id="273" r:id="rId29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14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57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65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90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4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8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40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68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8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7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C20D59-6034-40A3-AA24-FF949C5CEEE4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82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FAD15-3D98-4F4F-B3F7-786CD9134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70048"/>
          </a:xfrm>
        </p:spPr>
        <p:txBody>
          <a:bodyPr/>
          <a:lstStyle/>
          <a:p>
            <a:r>
              <a:rPr lang="nl-NL" dirty="0"/>
              <a:t>Parkinson en Vitamines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A199F8-6D7F-442E-BDBD-639E38171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Anke Bakker-van der Salm</a:t>
            </a:r>
          </a:p>
          <a:p>
            <a:r>
              <a:rPr lang="nl-NL" dirty="0"/>
              <a:t>Parkinsonapotheker</a:t>
            </a:r>
          </a:p>
        </p:txBody>
      </p:sp>
    </p:spTree>
    <p:extLst>
      <p:ext uri="{BB962C8B-B14F-4D97-AF65-F5344CB8AC3E}">
        <p14:creationId xmlns:p14="http://schemas.microsoft.com/office/powerpoint/2010/main" val="358311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81EF0D-6439-44A4-9894-C6C8B6110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587988"/>
            <a:ext cx="5157787" cy="823912"/>
          </a:xfrm>
        </p:spPr>
        <p:txBody>
          <a:bodyPr/>
          <a:lstStyle/>
          <a:p>
            <a:r>
              <a:rPr lang="nl-NL" dirty="0"/>
              <a:t>Wateroplosbare vitamines</a:t>
            </a:r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4967E6-DBEC-464E-9B61-E01B1C557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1079"/>
            <a:ext cx="4806003" cy="426858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K</a:t>
            </a:r>
          </a:p>
          <a:p>
            <a:pPr marL="0" indent="0" algn="l">
              <a:buNone/>
            </a:pPr>
            <a:endParaRPr lang="en-US" sz="2400" b="0" i="0" dirty="0">
              <a:effectLst/>
              <a:latin typeface="Ubuntu"/>
            </a:endParaRPr>
          </a:p>
          <a:p>
            <a:r>
              <a:rPr lang="nl-NL" sz="2400" dirty="0">
                <a:latin typeface="Ubuntu"/>
              </a:rPr>
              <a:t>V</a:t>
            </a:r>
            <a:r>
              <a:rPr lang="nl-NL" sz="2400" b="0" i="0" dirty="0">
                <a:effectLst/>
                <a:latin typeface="Ubuntu"/>
              </a:rPr>
              <a:t>ooral in producten die vet bevatten, zoals smeer- en bereidingsvetten, vis, vlees, noten en melk en melkproducten</a:t>
            </a:r>
            <a:endParaRPr lang="en-US" sz="24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9F00991-9161-4710-B09B-5448C4217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9788" y="587988"/>
            <a:ext cx="5183188" cy="823912"/>
          </a:xfrm>
        </p:spPr>
        <p:txBody>
          <a:bodyPr/>
          <a:lstStyle/>
          <a:p>
            <a:r>
              <a:rPr lang="nl-NL" dirty="0" err="1"/>
              <a:t>Vetoplosbare</a:t>
            </a:r>
            <a:r>
              <a:rPr lang="nl-NL" dirty="0"/>
              <a:t> vitamines</a:t>
            </a:r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DCAF3F0-3A1D-43C4-AFB3-13E40D44E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857645"/>
            <a:ext cx="5183188" cy="426858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>
                <a:effectLst/>
                <a:latin typeface="Ubuntu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Ubuntu"/>
              </a:rPr>
              <a:t> </a:t>
            </a:r>
            <a:r>
              <a:rPr lang="en-US" sz="2400" dirty="0" err="1">
                <a:latin typeface="Ubuntu"/>
              </a:rPr>
              <a:t>Vitamine</a:t>
            </a:r>
            <a:r>
              <a:rPr lang="en-US" sz="2400" dirty="0">
                <a:latin typeface="Ubuntu"/>
              </a:rPr>
              <a:t> B (B1, B2 </a:t>
            </a:r>
            <a:r>
              <a:rPr lang="en-US" sz="2400" dirty="0" err="1">
                <a:latin typeface="Ubuntu"/>
              </a:rPr>
              <a:t>etc</a:t>
            </a:r>
            <a:r>
              <a:rPr lang="en-US" sz="2400" dirty="0">
                <a:latin typeface="Ubuntu"/>
              </a:rPr>
              <a:t>)</a:t>
            </a:r>
          </a:p>
          <a:p>
            <a:pPr marL="0" indent="0" algn="l">
              <a:buNone/>
            </a:pPr>
            <a:endParaRPr lang="en-US" sz="2400" dirty="0">
              <a:latin typeface="Ubuntu"/>
            </a:endParaRPr>
          </a:p>
          <a:p>
            <a:pPr marL="0" indent="0" algn="l">
              <a:buNone/>
            </a:pPr>
            <a:endParaRPr lang="nl-NL" sz="2400" b="0" i="0" dirty="0">
              <a:effectLst/>
              <a:latin typeface="Ubuntu"/>
            </a:endParaRPr>
          </a:p>
          <a:p>
            <a:pPr marL="0" indent="0" algn="l">
              <a:buNone/>
            </a:pPr>
            <a:r>
              <a:rPr lang="nl-NL" sz="2400" b="0" i="0" dirty="0">
                <a:effectLst/>
                <a:latin typeface="Ubuntu"/>
              </a:rPr>
              <a:t>Deze vitamines haal je uit groente, fruit, brood en volkorenproducten, noten, peulvruchten, melk en melkproducten</a:t>
            </a:r>
            <a:endParaRPr lang="en-US" sz="2400" b="0" i="0" dirty="0">
              <a:effectLst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4299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4DF35-68A3-47EB-B395-EED9E3C5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B61C8-8796-4897-948E-EDBEE1151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/>
          </a:p>
          <a:p>
            <a:r>
              <a:rPr lang="nl-NL" sz="2800" dirty="0"/>
              <a:t>Baat het niet dat schaadt het niet?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52723E-3558-451D-8AC3-955EBCFFD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88" y="3348657"/>
            <a:ext cx="4671264" cy="24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6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065B1-3F1E-4FB1-8F98-83D18A47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78192" cy="1450757"/>
          </a:xfrm>
        </p:spPr>
        <p:txBody>
          <a:bodyPr>
            <a:normAutofit/>
          </a:bodyPr>
          <a:lstStyle/>
          <a:p>
            <a:r>
              <a:rPr lang="nl-NL" dirty="0"/>
              <a:t>Aanbevolen Dagelijkse Hoeveelheid (ADH)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6C2741-3D01-4AB0-BEF4-82C240A6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800" dirty="0"/>
              <a:t>Advies voedingscentrum: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Niet meer dan 100% van ADH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Meer innemen meestal geen gezondheidswinst </a:t>
            </a:r>
          </a:p>
          <a:p>
            <a:pPr marL="0" indent="0">
              <a:buNone/>
            </a:pPr>
            <a:r>
              <a:rPr lang="nl-NL" sz="2800" dirty="0"/>
              <a:t>   en kan zelfs schadelijk zijn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FBCBB0-8FF7-41D6-ADEA-5C693FDB2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" t="7270" r="2280" b="6532"/>
          <a:stretch/>
        </p:blipFill>
        <p:spPr>
          <a:xfrm>
            <a:off x="8229600" y="3331955"/>
            <a:ext cx="3514988" cy="27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3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AE18C-1EB3-4691-8A2F-A87CB8DD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Vitamines bij Parkinson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E0E7D-8B32-42DB-B32A-E89F1E96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B6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B12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D en calcium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Co-enzym Q10 (</a:t>
            </a:r>
            <a:r>
              <a:rPr lang="nl-NL" sz="2800" dirty="0" err="1"/>
              <a:t>anti-oxidanten</a:t>
            </a:r>
            <a:r>
              <a:rPr lang="nl-NL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IJzer</a:t>
            </a:r>
          </a:p>
        </p:txBody>
      </p:sp>
    </p:spTree>
    <p:extLst>
      <p:ext uri="{BB962C8B-B14F-4D97-AF65-F5344CB8AC3E}">
        <p14:creationId xmlns:p14="http://schemas.microsoft.com/office/powerpoint/2010/main" val="74320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A142C-6137-4218-8AFB-3D4CFAF3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B6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2F7E1F-6C14-47E8-940C-BAAC1EA8E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B6 betrokken bij het maken van o.a. dopamine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Het gebruik van </a:t>
            </a:r>
            <a:r>
              <a:rPr lang="nl-NL" sz="2800" dirty="0" err="1"/>
              <a:t>decarboxylaseremmer</a:t>
            </a:r>
            <a:r>
              <a:rPr lang="nl-NL" sz="2800" dirty="0"/>
              <a:t> (</a:t>
            </a:r>
            <a:r>
              <a:rPr lang="nl-NL" sz="2800" dirty="0" err="1"/>
              <a:t>carbidopa</a:t>
            </a:r>
            <a:r>
              <a:rPr lang="nl-NL" sz="2800" dirty="0"/>
              <a:t>, benserazide) </a:t>
            </a:r>
          </a:p>
          <a:p>
            <a:pPr marL="0" indent="0">
              <a:buNone/>
            </a:pPr>
            <a:r>
              <a:rPr lang="nl-NL" sz="2800" dirty="0"/>
              <a:t>   kan tekort aan vitamine B6 geven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B00AD9-FA66-47B7-A9EC-FEE5B6A5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93" y="4225059"/>
            <a:ext cx="3924650" cy="20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01777-C7D0-4E57-90AB-0ECBD223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B6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3B95DA-C7BF-4DC0-8E76-6E806458B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300525"/>
            <a:ext cx="4663440" cy="723400"/>
          </a:xfrm>
        </p:spPr>
        <p:txBody>
          <a:bodyPr/>
          <a:lstStyle/>
          <a:p>
            <a:r>
              <a:rPr lang="nl-NL" dirty="0"/>
              <a:t>Symptomen </a:t>
            </a:r>
            <a:r>
              <a:rPr lang="nl-NL" i="1" dirty="0"/>
              <a:t>tekort</a:t>
            </a:r>
            <a:r>
              <a:rPr lang="nl-NL" dirty="0"/>
              <a:t> B6: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F4693B-373B-4193-9053-C75408F6D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801923"/>
            <a:ext cx="4663440" cy="2824390"/>
          </a:xfrm>
        </p:spPr>
        <p:txBody>
          <a:bodyPr>
            <a:normAutofit/>
          </a:bodyPr>
          <a:lstStyle/>
          <a:p>
            <a:pPr lvl="1"/>
            <a:r>
              <a:rPr lang="nl-NL" dirty="0">
                <a:solidFill>
                  <a:srgbClr val="222222"/>
                </a:solidFill>
              </a:rPr>
              <a:t>A</a:t>
            </a:r>
            <a:r>
              <a:rPr lang="nl-NL" b="0" i="0" dirty="0">
                <a:solidFill>
                  <a:srgbClr val="222222"/>
                </a:solidFill>
                <a:effectLst/>
              </a:rPr>
              <a:t>andoeningen van het zenuwstelsel, 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B</a:t>
            </a:r>
            <a:r>
              <a:rPr lang="nl-NL" b="0" i="0" dirty="0">
                <a:solidFill>
                  <a:srgbClr val="222222"/>
                </a:solidFill>
                <a:effectLst/>
              </a:rPr>
              <a:t>loedarmoede,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Gebrek aan eetlust,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Diarree,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Depressie,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Huidproblemen,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Verwardheid, 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V</a:t>
            </a:r>
            <a:r>
              <a:rPr lang="nl-NL" b="0" i="0" dirty="0">
                <a:solidFill>
                  <a:srgbClr val="222222"/>
                </a:solidFill>
                <a:effectLst/>
              </a:rPr>
              <a:t>erminderde weerstand</a:t>
            </a:r>
          </a:p>
          <a:p>
            <a:pPr marL="457200" lvl="1" indent="0">
              <a:buNone/>
            </a:pPr>
            <a:endParaRPr lang="nl-NL" b="0" i="0" dirty="0">
              <a:solidFill>
                <a:srgbClr val="222222"/>
              </a:solidFill>
              <a:effectLst/>
            </a:endParaRP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CF9BFF-3DBC-4AEB-A735-932A7DA15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2300525"/>
            <a:ext cx="4663440" cy="722376"/>
          </a:xfrm>
        </p:spPr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Symptomen</a:t>
            </a:r>
            <a:r>
              <a:rPr lang="nl-NL" dirty="0">
                <a:solidFill>
                  <a:schemeClr val="accent6"/>
                </a:solidFill>
              </a:rPr>
              <a:t> </a:t>
            </a:r>
            <a:r>
              <a:rPr lang="nl-NL" i="1" dirty="0"/>
              <a:t>teveel</a:t>
            </a:r>
            <a:r>
              <a:rPr lang="nl-NL" dirty="0"/>
              <a:t> B6: </a:t>
            </a:r>
          </a:p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94734BE-3DDE-4F49-856C-DDE875CB5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480" y="2801923"/>
            <a:ext cx="4663440" cy="282439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22222"/>
                </a:solidFill>
              </a:rPr>
              <a:t>Kan leiden tot aantasting van het zenuwstelsel, waardoor: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Gevoelloosheid, 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Tintelingen of 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Ernstige zenuwpijn in de handen en voeten kan ontstaan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379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469B3-6752-467B-A9D1-A3113663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B12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19067-FDB4-440C-9F4F-B1BBE7F6E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500" b="0" i="0" dirty="0">
                <a:solidFill>
                  <a:srgbClr val="000000"/>
                </a:solidFill>
                <a:effectLst/>
              </a:rPr>
              <a:t>Vitamine B12 nodig voor bloed en zenuwen</a:t>
            </a:r>
          </a:p>
          <a:p>
            <a:r>
              <a:rPr lang="nl-NL" sz="2500" b="0" i="1" dirty="0">
                <a:solidFill>
                  <a:schemeClr val="accent6">
                    <a:lumMod val="75000"/>
                  </a:schemeClr>
                </a:solidFill>
                <a:effectLst/>
              </a:rPr>
              <a:t>Symptomen tekort:</a:t>
            </a:r>
          </a:p>
          <a:p>
            <a:pPr lvl="1"/>
            <a:r>
              <a:rPr lang="nl-NL" sz="2500" dirty="0">
                <a:solidFill>
                  <a:srgbClr val="000000"/>
                </a:solidFill>
              </a:rPr>
              <a:t>A</a:t>
            </a:r>
            <a:r>
              <a:rPr lang="nl-NL" sz="2500" b="0" i="0" dirty="0">
                <a:solidFill>
                  <a:srgbClr val="000000"/>
                </a:solidFill>
                <a:effectLst/>
              </a:rPr>
              <a:t>antasting van de zenuwen in armen en benen veroorzaken, waardoor minder goed lopen en minder balans</a:t>
            </a:r>
          </a:p>
          <a:p>
            <a:pPr lvl="1"/>
            <a:r>
              <a:rPr lang="nl-NL" sz="2500" dirty="0">
                <a:solidFill>
                  <a:srgbClr val="000000"/>
                </a:solidFill>
              </a:rPr>
              <a:t>V</a:t>
            </a:r>
            <a:r>
              <a:rPr lang="nl-NL" sz="2500" b="0" i="0" dirty="0">
                <a:solidFill>
                  <a:srgbClr val="000000"/>
                </a:solidFill>
                <a:effectLst/>
              </a:rPr>
              <a:t>ermoeidheid op basis van bloedarmoede</a:t>
            </a:r>
          </a:p>
          <a:p>
            <a:pPr lvl="1"/>
            <a:r>
              <a:rPr lang="nl-NL" sz="2500" dirty="0">
                <a:solidFill>
                  <a:srgbClr val="000000"/>
                </a:solidFill>
              </a:rPr>
              <a:t>Lijken op Parkinsonverschijnselen</a:t>
            </a:r>
          </a:p>
          <a:p>
            <a:endParaRPr lang="nl-NL" sz="1600" dirty="0">
              <a:solidFill>
                <a:srgbClr val="000000"/>
              </a:solidFill>
            </a:endParaRPr>
          </a:p>
          <a:p>
            <a:r>
              <a:rPr lang="nl-NL" sz="2500" dirty="0"/>
              <a:t>B12 zit in: melk, melkproducten, vlees,                                                           vleeswaren, vis en eieren</a:t>
            </a:r>
            <a:endParaRPr lang="nl-NL" sz="25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023CB8-EB4F-41B2-9829-EE469F2F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649" y="3640361"/>
            <a:ext cx="4158053" cy="26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95435-B978-4EAD-9B92-F3E816F1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B12 en levodopa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5BC780-B667-49AE-A6DF-5B567FC9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69803" cy="402336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Bij de omzetting van levodopa naar dopamine wordt extra vitamine  </a:t>
            </a:r>
          </a:p>
          <a:p>
            <a:pPr marL="0" indent="0">
              <a:buNone/>
            </a:pPr>
            <a:r>
              <a:rPr lang="nl-NL" sz="2800" dirty="0"/>
              <a:t>   B12 verbruikt</a:t>
            </a:r>
            <a:endParaRPr lang="nl-NL" sz="2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0000"/>
                </a:solidFill>
              </a:rPr>
              <a:t> Meer dan 1000 mg</a:t>
            </a:r>
            <a:r>
              <a:rPr lang="nl-NL" sz="2800" dirty="0">
                <a:solidFill>
                  <a:srgbClr val="DC003E"/>
                </a:solidFill>
              </a:rPr>
              <a:t> </a:t>
            </a:r>
            <a:r>
              <a:rPr lang="nl-NL" sz="2800" dirty="0"/>
              <a:t>levodopa</a:t>
            </a:r>
            <a:r>
              <a:rPr lang="nl-NL" sz="2800" dirty="0">
                <a:solidFill>
                  <a:srgbClr val="000000"/>
                </a:solidFill>
              </a:rPr>
              <a:t> in gebruik? Advies: Controle vitamine 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0000"/>
                </a:solidFill>
              </a:rPr>
              <a:t> Vitamine B12 </a:t>
            </a:r>
            <a:r>
              <a:rPr lang="nl-NL" sz="2800" i="1" dirty="0">
                <a:solidFill>
                  <a:srgbClr val="000000"/>
                </a:solidFill>
              </a:rPr>
              <a:t>minder </a:t>
            </a:r>
            <a:r>
              <a:rPr lang="nl-NL" sz="2800" dirty="0">
                <a:solidFill>
                  <a:srgbClr val="000000"/>
                </a:solidFill>
              </a:rPr>
              <a:t>goed opgenomen bij langdurig gebruik: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000000"/>
                </a:solidFill>
              </a:rPr>
              <a:t> Metformine (diabetes)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000000"/>
                </a:solidFill>
              </a:rPr>
              <a:t> Omeprazol of </a:t>
            </a:r>
            <a:r>
              <a:rPr lang="nl-NL" sz="2000" dirty="0" err="1">
                <a:solidFill>
                  <a:srgbClr val="000000"/>
                </a:solidFill>
              </a:rPr>
              <a:t>pantoprazol</a:t>
            </a:r>
            <a:r>
              <a:rPr lang="nl-NL" sz="2000" dirty="0">
                <a:solidFill>
                  <a:srgbClr val="000000"/>
                </a:solidFill>
              </a:rPr>
              <a:t> (maagbeschermer)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2BA579-9C80-4C44-9FA9-0264A8AA4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20" t="39021" r="15573" b="32967"/>
          <a:stretch/>
        </p:blipFill>
        <p:spPr>
          <a:xfrm>
            <a:off x="8612373" y="4599805"/>
            <a:ext cx="3187036" cy="21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7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0B05D-5F02-41F1-AFEE-809B975A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D en calcium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BC0AE8-219E-4FCE-8C81-F7E4F33A9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Nodig voor sterke botten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Samen met calcium (melk, yoghurt, kaas of calcium-preparaat)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b="0" i="0" dirty="0">
                <a:solidFill>
                  <a:srgbClr val="000000"/>
                </a:solidFill>
                <a:effectLst/>
              </a:rPr>
              <a:t> Bij Parkinson: relatief vaker vitamine D </a:t>
            </a:r>
            <a:r>
              <a:rPr lang="nl-NL" sz="2800" b="0" i="1" dirty="0">
                <a:solidFill>
                  <a:srgbClr val="000000"/>
                </a:solidFill>
                <a:effectLst/>
              </a:rPr>
              <a:t>tekort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0000"/>
                </a:solidFill>
              </a:rPr>
              <a:t> Parkinson heeft relatie met botdichtheid </a:t>
            </a:r>
            <a:r>
              <a:rPr lang="nl-NL" sz="2800" dirty="0">
                <a:solidFill>
                  <a:srgbClr val="000000"/>
                </a:solidFill>
                <a:sym typeface="Wingdings" panose="05000000000000000000" pitchFamily="2" charset="2"/>
              </a:rPr>
              <a:t> botontkalking</a:t>
            </a: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BFDBB4-C167-4DC4-9AD3-74F46B65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869" y="286603"/>
            <a:ext cx="3816991" cy="27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0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D75B1-9FBA-4E9A-8594-976B4559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vitamine D en calcium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A41DE5-BFD7-4882-AAAF-696E1637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900725"/>
          </a:xfrm>
        </p:spPr>
        <p:txBody>
          <a:bodyPr/>
          <a:lstStyle/>
          <a:p>
            <a:endParaRPr lang="nl-NL" dirty="0"/>
          </a:p>
          <a:p>
            <a:r>
              <a:rPr lang="nl-NL" sz="2800" dirty="0"/>
              <a:t>Advies vitamine 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Jonger dan 70 jaar 400ie = 10mcg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Ouder dan 70 jaar 800ie = 20mcg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Bij vitamine D tekort: advies op maat</a:t>
            </a:r>
          </a:p>
          <a:p>
            <a:endParaRPr lang="nl-NL" sz="2800" dirty="0"/>
          </a:p>
          <a:p>
            <a:r>
              <a:rPr lang="nl-NL" sz="2800" dirty="0"/>
              <a:t>Advies calcium inname = 4 zuivelporties per dag = 1000mg calcium 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1712B7-0CD3-430B-AF20-DB401B2D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965" y="2178101"/>
            <a:ext cx="2261471" cy="23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6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BEB63-2AD8-4D7A-8494-521BD247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7B101E-0A1D-44B3-9975-4CE8E737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Parkinson veel verschillende klachten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Medicijnen bij Parkinson en voeding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Wat zijn vitamines?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Vitamines bij Parkinson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Voedingssupplementen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Wat kunt u zelf doen?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42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30793-742E-4F75-ADF0-F332B70C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E en co-enzym Q10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2734E4-2CE2-4E9E-A46A-9AD260C5D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Vitamine E en co-enzym Q10 antioxidanten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nl-NL" sz="3000" b="0" i="0" dirty="0" err="1">
                <a:solidFill>
                  <a:srgbClr val="000000"/>
                </a:solidFill>
                <a:effectLst/>
              </a:rPr>
              <a:t>Anti-oxidanten</a:t>
            </a:r>
            <a:r>
              <a:rPr lang="nl-NL" sz="3000" b="0" i="0" dirty="0">
                <a:solidFill>
                  <a:srgbClr val="000000"/>
                </a:solidFill>
                <a:effectLst/>
              </a:rPr>
              <a:t> beschermen cellen tegen schadelijke stoffen</a:t>
            </a:r>
          </a:p>
          <a:p>
            <a:pPr marL="0" indent="0">
              <a:buNone/>
            </a:pPr>
            <a:endParaRPr lang="nl-NL" sz="3000" b="0" i="0" dirty="0">
              <a:solidFill>
                <a:srgbClr val="0000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Onderzoek heeft </a:t>
            </a:r>
            <a:r>
              <a:rPr lang="nl-NL" sz="3000" b="0" i="1" dirty="0">
                <a:solidFill>
                  <a:srgbClr val="000000"/>
                </a:solidFill>
                <a:effectLst/>
              </a:rPr>
              <a:t>geen</a:t>
            </a:r>
            <a:r>
              <a:rPr lang="nl-NL" sz="3000" b="0" i="0" dirty="0">
                <a:solidFill>
                  <a:srgbClr val="000000"/>
                </a:solidFill>
                <a:effectLst/>
              </a:rPr>
              <a:t> beschermend effect aangetoond van (extra) </a:t>
            </a:r>
          </a:p>
          <a:p>
            <a:pPr marL="0" indent="0">
              <a:buNone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  vitamine 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Hogere doseringen vitamine E kunnen soms schadelijk zijn 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52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ED505-9202-4137-BCFC-E4DFE42B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Co-enzym Q10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C72C59-6C1A-4B45-8B6F-13583D194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0000"/>
                </a:solidFill>
              </a:rPr>
              <a:t> </a:t>
            </a:r>
            <a:r>
              <a:rPr lang="nl-NL" sz="2600" dirty="0">
                <a:solidFill>
                  <a:srgbClr val="000000"/>
                </a:solidFill>
              </a:rPr>
              <a:t>Er is geen bewijs dat Q10 effect heeft op het functioneren bij </a:t>
            </a:r>
          </a:p>
          <a:p>
            <a:pPr marL="0" indent="0">
              <a:buNone/>
            </a:pPr>
            <a:r>
              <a:rPr lang="nl-NL" sz="2600" dirty="0">
                <a:solidFill>
                  <a:srgbClr val="000000"/>
                </a:solidFill>
              </a:rPr>
              <a:t>   Parkinson, of op de  voortgang van de ziekte.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>
                <a:solidFill>
                  <a:srgbClr val="000000"/>
                </a:solidFill>
              </a:rPr>
              <a:t> Q10 wordt dan ook niet regulier voorgeschreven</a:t>
            </a:r>
            <a:endParaRPr lang="nl-NL" sz="2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D5236D-7E0F-4A26-ABE1-0290B2225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22" y="4179112"/>
            <a:ext cx="4262955" cy="24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9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DA7C5-F232-46D2-A3F1-20B9E4C8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IJzer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31C05-9288-4CAE-B3E2-EEA3A42E0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IJzer is nodig voor rode bloedcellen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IJzer kan de opname van levodopa verminderen</a:t>
            </a:r>
          </a:p>
          <a:p>
            <a:pPr lvl="2"/>
            <a:r>
              <a:rPr lang="nl-NL" sz="2000" dirty="0"/>
              <a:t>IJzer met gereguleerde afgifte (langzame afgifte) altijd vermijden!</a:t>
            </a:r>
          </a:p>
          <a:p>
            <a:pPr lvl="2"/>
            <a:r>
              <a:rPr lang="nl-NL" sz="2000" dirty="0"/>
              <a:t>IJzer met gewone afgifte minimaal 2 uur NA levodopa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5C1F5F-0DFD-4650-9742-8A4C888B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50" y="4585394"/>
            <a:ext cx="4118995" cy="21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3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444DC-ABCE-4A35-AC36-2231834D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Voedingssupplementen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7CF7B7-71DA-4599-9BBA-96D72060B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Baat het niet, dan schaadt het…. soms wel!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Kunnen nadelige wisselwerking met geneesmiddelen geven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Beperkte aangetoonde meerwaarde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i="1" dirty="0"/>
              <a:t>Advies: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/>
              <a:t> Laat het altijd de apotheker weten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/>
              <a:t> Overleg met diëtiste voor advies op maat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848A7B-3094-463C-8FCE-07284BAF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31" y="3551652"/>
            <a:ext cx="4851632" cy="24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1A523-291A-4F0F-A2BF-AAFE763E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Moeite met eten of slikken?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78759-0A9D-44CE-8EDA-17A4B2EA8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Komt veel voor bij Parkinson (16 - 50%)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Onbedoeld afvallen?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 Verwijzing naar diëtiste of logopediste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5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E4EB7B6-19F1-4310-8353-D170101F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dirty="0"/>
              <a:t>Veilig medicijngebruik: wat kunt u zelf doen?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B41682D-28BA-4902-90E4-0A96254B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</a:t>
            </a:r>
            <a:r>
              <a:rPr lang="nl-NL" sz="2600" dirty="0"/>
              <a:t>Wijzigingen in uw medicatiegebruik? Laat het uw apotheker weten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Geef apotheker toestemming om uw medicatiegegevens te delen (LSP)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Geef door als u zelf vitamines, mineralen, voedingssupplementen koopt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Gebruik medicijnen volgens de instructies</a:t>
            </a:r>
          </a:p>
          <a:p>
            <a:pPr marL="0" indent="0">
              <a:buNone/>
            </a:pPr>
            <a:r>
              <a:rPr lang="nl-NL" sz="2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697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B67B6-E8C7-1895-2A36-C7BB7606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Leverbaarheid medicijnen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343DD7-4150-3B68-520C-0DF1778C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0567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Problemen met registratie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Grondstof schaarste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Kwaliteitsproblemen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 Importeren uit België of Duitsland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 Moeizaam voor apotheken om dezelfde merken te krijgen 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4E3723-1158-47B0-9CCE-E0D11D029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0" b="35615"/>
          <a:stretch/>
        </p:blipFill>
        <p:spPr>
          <a:xfrm>
            <a:off x="7491998" y="3330429"/>
            <a:ext cx="4497137" cy="28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9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3A7F0-7916-474B-87F6-92C37407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35579" cy="1450757"/>
          </a:xfrm>
        </p:spPr>
        <p:txBody>
          <a:bodyPr>
            <a:normAutofit/>
          </a:bodyPr>
          <a:lstStyle/>
          <a:p>
            <a:r>
              <a:rPr lang="nl-NL" sz="4200" dirty="0"/>
              <a:t>Veilig medicijngebruik: wat kunt u zelf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1C8625-220B-4C14-88CA-D451DF4D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Stop nooit zomaar met medicijnen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Naar het ziekenhuis? Haal medicatie-overzicht op bij uw apotheek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Vragen over uw medicijngebruik? Vraag het de apotheker!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53DC43-1A9D-4DD4-AF76-9723E1782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1" t="15292" r="12106" b="11313"/>
          <a:stretch/>
        </p:blipFill>
        <p:spPr>
          <a:xfrm>
            <a:off x="4756557" y="4060272"/>
            <a:ext cx="2038525" cy="20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C6609-8680-4D7B-8698-52F0D85F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692BCC8-487A-45C6-8895-C69202B74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Bedankt voor uw aandacht!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7B6E5D-E03A-4497-B8C4-8B8678350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23" y="1166653"/>
            <a:ext cx="48291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3D8DA-81A7-46FF-B147-6AAF0CAC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Verloop ziekte van Parkinson</a:t>
            </a:r>
          </a:p>
        </p:txBody>
      </p:sp>
      <p:pic>
        <p:nvPicPr>
          <p:cNvPr id="1026" name="Picture 2" descr="Vraag 1 - ParkinsonOpMaat">
            <a:extLst>
              <a:ext uri="{FF2B5EF4-FFF2-40B4-BE49-F238E27FC236}">
                <a16:creationId xmlns:a16="http://schemas.microsoft.com/office/drawing/2014/main" id="{CF948440-BA45-4BDA-B4F7-DEE9400330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"/>
          <a:stretch/>
        </p:blipFill>
        <p:spPr bwMode="auto">
          <a:xfrm>
            <a:off x="2416030" y="1846263"/>
            <a:ext cx="6555238" cy="44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4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C4606-1864-45C9-B852-027E1F7C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verschillende klachten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15F6E56-DCDA-4268-BA29-9A2324D3A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" t="2694" r="1578" b="2421"/>
          <a:stretch/>
        </p:blipFill>
        <p:spPr>
          <a:xfrm>
            <a:off x="3724712" y="1937857"/>
            <a:ext cx="4202884" cy="42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39641-5E53-4D4B-8FF8-019F962F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Innemen van geneesmiddelen</a:t>
            </a:r>
            <a:endParaRPr lang="en-US" dirty="0"/>
          </a:p>
        </p:txBody>
      </p:sp>
      <p:pic>
        <p:nvPicPr>
          <p:cNvPr id="3074" name="Picture 2" descr="Werkingsprincipe geneesmiddel | NKFK">
            <a:extLst>
              <a:ext uri="{FF2B5EF4-FFF2-40B4-BE49-F238E27FC236}">
                <a16:creationId xmlns:a16="http://schemas.microsoft.com/office/drawing/2014/main" id="{3F0661AA-8C16-4BF1-814E-E863AB6884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691" y="2600586"/>
            <a:ext cx="7915124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0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63596-7759-47BA-A30D-D22C1E76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Opname medicijnen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30CCCD-3328-46FB-8F9D-57C221BA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Beweeglijkheid van maag en darmen belangrijk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Bij Parkinson maag vaak trager leeg </a:t>
            </a:r>
            <a:r>
              <a:rPr lang="nl-NL" sz="2800" dirty="0">
                <a:sym typeface="Wingdings" panose="05000000000000000000" pitchFamily="2" charset="2"/>
              </a:rPr>
              <a:t> tablet later naar darmen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Verstopping: Levodopa wordt minder goed opgenomen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8B9D79-AB04-4821-AD9E-F8755942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85" y="4305345"/>
            <a:ext cx="3364859" cy="24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3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17524-C14D-44F7-9AFB-26CDEBF9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Combinatie eten en levodopa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332E36-A992-4ABD-8DB3-B0D3E623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sz="2800" dirty="0"/>
              <a:t>Indien levodopa 30 minuten NA het eten wordt ingenomen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400" dirty="0">
                <a:sym typeface="Wingdings" panose="05000000000000000000" pitchFamily="2" charset="2"/>
              </a:rPr>
              <a:t>Maximale effect van levodopa minder (stippellijn)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400" dirty="0">
                <a:sym typeface="Wingdings" panose="05000000000000000000" pitchFamily="2" charset="2"/>
              </a:rPr>
              <a:t>  Advies: levodopa half uur voor het eten innemen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A4A5D6-1B6F-4015-85E8-BD95CFD7E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71" t="58226" r="48532" b="20856"/>
          <a:stretch/>
        </p:blipFill>
        <p:spPr>
          <a:xfrm>
            <a:off x="3741489" y="4161481"/>
            <a:ext cx="4118995" cy="25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3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7A3B9-78C0-4CC9-8345-DBFCCE2A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Levodopa en eiwitten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F11BC-E942-428D-8590-FFB60D274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Eiwit </a:t>
            </a:r>
            <a:r>
              <a:rPr lang="nl-NL" sz="2800" dirty="0">
                <a:sym typeface="Wingdings" panose="05000000000000000000" pitchFamily="2" charset="2"/>
              </a:rPr>
              <a:t> </a:t>
            </a:r>
            <a:r>
              <a:rPr lang="nl-NL" sz="2800" dirty="0"/>
              <a:t>aminozuren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 Levodopa samen met eiwitten (melk, yoghurt)  minder effect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 Eiwitten hebben we ook nodig: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>
                <a:sym typeface="Wingdings" panose="05000000000000000000" pitchFamily="2" charset="2"/>
              </a:rPr>
              <a:t> Alle cellen bevatten eiwitten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>
                <a:sym typeface="Wingdings" panose="05000000000000000000" pitchFamily="2" charset="2"/>
              </a:rPr>
              <a:t> Eiwitten zijn o.a. betrokken bij regelprocessen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/>
              <a:t> Zitten in vis, peulvruchten, vlees, ei, zuivel en noten</a:t>
            </a:r>
            <a:endParaRPr lang="nl-NL" sz="2000" dirty="0">
              <a:sym typeface="Wingdings" panose="05000000000000000000" pitchFamily="2" charset="2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DA5C3B-30C5-4D6B-8424-6499D4855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4" t="24809" r="26663" b="8831"/>
          <a:stretch/>
        </p:blipFill>
        <p:spPr>
          <a:xfrm>
            <a:off x="8125000" y="3661838"/>
            <a:ext cx="3368281" cy="26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6C2A8-7382-498B-85E3-16E4E55D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vitamines?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5BDE76-A2DB-41DE-83F3-49F08E4D2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sz="1600" b="1" i="1" dirty="0"/>
          </a:p>
          <a:p>
            <a:r>
              <a:rPr lang="nl-NL" sz="2800" b="1" i="1" dirty="0"/>
              <a:t>Voedingscentrum:</a:t>
            </a:r>
          </a:p>
          <a:p>
            <a:endParaRPr lang="nl-NL" dirty="0"/>
          </a:p>
          <a:p>
            <a:pPr marL="0" indent="0" algn="l">
              <a:buNone/>
            </a:pPr>
            <a:r>
              <a:rPr lang="nl-NL" sz="2800" b="0" i="0" dirty="0">
                <a:effectLst/>
                <a:latin typeface="Ubuntu"/>
              </a:rPr>
              <a:t>“Vitamines zijn voedingsstoffen die in kleine hoeveelheden voorkomen in eten en drinken. Ze zijn nodig voor een normale groei en ontwikkeling en om gezond te blijven. Ze leveren geen energie.</a:t>
            </a:r>
          </a:p>
          <a:p>
            <a:pPr marL="0" indent="0" algn="l">
              <a:buNone/>
            </a:pPr>
            <a:endParaRPr lang="nl-NL" b="0" i="0" dirty="0">
              <a:effectLst/>
              <a:latin typeface="Ubuntu"/>
            </a:endParaRPr>
          </a:p>
          <a:p>
            <a:pPr marL="0" indent="0" algn="l">
              <a:buNone/>
            </a:pPr>
            <a:r>
              <a:rPr lang="nl-NL" sz="2800" b="0" i="0" dirty="0">
                <a:effectLst/>
                <a:latin typeface="Ubuntu"/>
              </a:rPr>
              <a:t>Het lichaam kan vitamines niet, of niet genoeg, zelf aanmaken. Daarom staan ze bekend als essentiële (onmisbare) voedingsstoffen.”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003635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TM02900769[[fn=Terugblik]]</Template>
  <TotalTime>523</TotalTime>
  <Words>949</Words>
  <Application>Microsoft Office PowerPoint</Application>
  <PresentationFormat>Breedbeeld</PresentationFormat>
  <Paragraphs>184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Ubuntu</vt:lpstr>
      <vt:lpstr>Wingdings</vt:lpstr>
      <vt:lpstr>Terugblik</vt:lpstr>
      <vt:lpstr>Parkinson en Vitamines</vt:lpstr>
      <vt:lpstr>Inhoud</vt:lpstr>
      <vt:lpstr>Verloop ziekte van Parkinson</vt:lpstr>
      <vt:lpstr>Veel verschillende klachten</vt:lpstr>
      <vt:lpstr>Innemen van geneesmiddelen</vt:lpstr>
      <vt:lpstr>Opname medicijnen</vt:lpstr>
      <vt:lpstr>Combinatie eten en levodopa</vt:lpstr>
      <vt:lpstr>Levodopa en eiwitten</vt:lpstr>
      <vt:lpstr>Wat zijn vitamines?</vt:lpstr>
      <vt:lpstr>PowerPoint-presentatie</vt:lpstr>
      <vt:lpstr>Vitamines…</vt:lpstr>
      <vt:lpstr>Aanbevolen Dagelijkse Hoeveelheid (ADH)</vt:lpstr>
      <vt:lpstr>Vitamines bij Parkinson</vt:lpstr>
      <vt:lpstr>Vitamine B6</vt:lpstr>
      <vt:lpstr>Vitamine B6</vt:lpstr>
      <vt:lpstr>Vitamine B12</vt:lpstr>
      <vt:lpstr>Vitamine B12 en levodopa</vt:lpstr>
      <vt:lpstr>Vitamine D en calcium</vt:lpstr>
      <vt:lpstr>Advies vitamine D en calcium</vt:lpstr>
      <vt:lpstr>Vitamine E en co-enzym Q10</vt:lpstr>
      <vt:lpstr>Co-enzym Q10</vt:lpstr>
      <vt:lpstr>IJzer</vt:lpstr>
      <vt:lpstr>Voedingssupplementen</vt:lpstr>
      <vt:lpstr>Moeite met eten of slikken?</vt:lpstr>
      <vt:lpstr>Veilig medicijngebruik: wat kunt u zelf doen?</vt:lpstr>
      <vt:lpstr>Leverbaarheid medicijnen</vt:lpstr>
      <vt:lpstr>Veilig medicijngebruik: wat kunt u zelf doen?</vt:lpstr>
      <vt:lpstr>Vragen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Vitamines</dc:title>
  <dc:creator>Anke van der Salm | Apotheek Ridderveld</dc:creator>
  <cp:lastModifiedBy>Anke van der Salm | Samenwerkende Apotheken</cp:lastModifiedBy>
  <cp:revision>38</cp:revision>
  <cp:lastPrinted>2022-10-20T08:32:44Z</cp:lastPrinted>
  <dcterms:created xsi:type="dcterms:W3CDTF">2020-09-11T14:59:00Z</dcterms:created>
  <dcterms:modified xsi:type="dcterms:W3CDTF">2022-10-20T09:49:43Z</dcterms:modified>
</cp:coreProperties>
</file>