
<file path=[Content_Types].xml><?xml version="1.0" encoding="utf-8"?>
<Types xmlns="http://schemas.openxmlformats.org/package/2006/content-types">
  <Default Extension="crdownload" ContentType="image/jpeg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68" r:id="rId3"/>
    <p:sldId id="274" r:id="rId4"/>
    <p:sldId id="272" r:id="rId5"/>
    <p:sldId id="277" r:id="rId6"/>
    <p:sldId id="276" r:id="rId7"/>
    <p:sldId id="285" r:id="rId8"/>
    <p:sldId id="281" r:id="rId9"/>
    <p:sldId id="284" r:id="rId10"/>
    <p:sldId id="283" r:id="rId11"/>
    <p:sldId id="491" r:id="rId12"/>
    <p:sldId id="492" r:id="rId13"/>
    <p:sldId id="279" r:id="rId14"/>
    <p:sldId id="490" r:id="rId15"/>
    <p:sldId id="316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FDE04-6171-4FD2-9AC3-5F97E10AC3A8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F5B64-AAB8-4FF4-A9BF-5535F8FF60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352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BE362E-78BA-324A-8038-5482DADFDF7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689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dirty="0">
                <a:solidFill>
                  <a:srgbClr val="222222"/>
                </a:solidFill>
                <a:latin typeface="Harding"/>
              </a:rPr>
              <a:t>Higher abundance of tyrosine decarboxylase can explain increased levodopa administration requirement in Parkinson’s disease patients. A model representing two opposing situations, in which the proximal small intestine is colonized by low (left) or high abundance of tyrosine decarboxylase-encoding bacteria. The latter could result from or lead to increased individual L-DOPA dosage intake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362E-78BA-324A-8038-5482DADFDF7D}" type="slidenum">
              <a:rPr lang="en-GB" smtClean="0"/>
              <a:pPr/>
              <a:t>5</a:t>
            </a:fld>
            <a:endParaRPr lang="en-GB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2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A29EAA-76EE-4421-90CA-CEF7DBDC9501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85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739901" y="2780928"/>
            <a:ext cx="6036735" cy="34789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 err="1"/>
              <a:t>Subtitle</a:t>
            </a:r>
            <a:endParaRPr lang="en-GB" noProof="0" dirty="0"/>
          </a:p>
        </p:txBody>
      </p:sp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5" y="5961325"/>
            <a:ext cx="661064" cy="576000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528232" y="1431652"/>
            <a:ext cx="10663767" cy="11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1763184" y="1431450"/>
            <a:ext cx="1042876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739901" y="4433456"/>
            <a:ext cx="6041105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Speaker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739901" y="4849093"/>
            <a:ext cx="6060156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 dirty="0" err="1"/>
              <a:t>Department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739899" y="5264728"/>
            <a:ext cx="6036735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LOCATION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7958803" y="2583652"/>
            <a:ext cx="384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-2" y="2587351"/>
            <a:ext cx="1528233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8" name="Afbeelding 17" descr="logo lumc_Fedra_PPT_20 mm 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278075"/>
            <a:ext cx="3058527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0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5D7B-A07B-4BC0-B7FD-69181FAA0CBE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211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D97A11-27EC-48F1-AD2A-F37D7F1C27B9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1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219146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0" y="1"/>
            <a:ext cx="8699753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650" y="1135064"/>
            <a:ext cx="4011084" cy="511867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CF9DED-DB1A-4A58-AA3B-9A7FD8966ABF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8F7-6B6F-2642-9729-040657DB08FE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1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986868" y="1144589"/>
            <a:ext cx="6831409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850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8746" y="1"/>
            <a:ext cx="8676404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755651" y="1144587"/>
            <a:ext cx="6720000" cy="51133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799918" y="1144588"/>
            <a:ext cx="4004733" cy="12896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CE5E8-51C1-41B9-B565-2B73874A4B16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F4D9-DA5F-9846-8B97-D321E78C63B0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1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565722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 bwMode="auto">
          <a:xfrm>
            <a:off x="-2" y="2587351"/>
            <a:ext cx="1528233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1528232" y="1431651"/>
            <a:ext cx="10663767" cy="11557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765300" y="1431652"/>
            <a:ext cx="1003300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 err="1"/>
              <a:t>Title</a:t>
            </a:r>
            <a:r>
              <a:rPr lang="nl-NL" dirty="0"/>
              <a:t> or </a:t>
            </a:r>
            <a:r>
              <a:rPr lang="nl-NL" dirty="0" err="1"/>
              <a:t>Address</a:t>
            </a:r>
            <a:endParaRPr lang="nl-NL" dirty="0"/>
          </a:p>
        </p:txBody>
      </p:sp>
      <p:pic>
        <p:nvPicPr>
          <p:cNvPr id="14" name="Afbeelding 13" descr="logo UL_RGB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5" y="5961325"/>
            <a:ext cx="661064" cy="576000"/>
          </a:xfrm>
          <a:prstGeom prst="rect">
            <a:avLst/>
          </a:prstGeom>
        </p:spPr>
      </p:pic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765300" y="2839003"/>
            <a:ext cx="10033001" cy="341892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Afbeelding 15" descr="logo lumc_Fedra_PPT_20 mm 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278075"/>
            <a:ext cx="3058527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6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713F-0F27-429F-B31F-DB68B61E501F}" type="datetimeFigureOut">
              <a:rPr lang="nl-NL" smtClean="0"/>
              <a:t>30-10-2022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8D6FA-5BA8-40B7-BA6F-B4D9FDDF86D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15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651" y="1"/>
            <a:ext cx="8699500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SECTION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E433-9D72-44A1-825A-87CDD5599884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Insert &gt; Header &amp; footer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7958803" y="2583652"/>
            <a:ext cx="384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755651" y="2583652"/>
            <a:ext cx="7044267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04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Log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651" y="1"/>
            <a:ext cx="8699500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SECTION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E433-9D72-44A1-825A-87CDD5599884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Insert &gt; Header &amp; footer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7958803" y="2583652"/>
            <a:ext cx="384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755651" y="2583652"/>
            <a:ext cx="7044267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Afbeelding 8" descr="logo lumc_BLOKJES_PPT_20 mm NL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269" y="281518"/>
            <a:ext cx="768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9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1"/>
            <a:ext cx="8699500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651" y="1144588"/>
            <a:ext cx="11055349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466667" y="6553200"/>
            <a:ext cx="33443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B56D05B5-D364-4AEF-B082-C09BD56261D7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2" y="6553200"/>
            <a:ext cx="72319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1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71115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1"/>
            <a:ext cx="8699500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651" y="1144588"/>
            <a:ext cx="11055349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466667" y="6553200"/>
            <a:ext cx="33443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B56D05B5-D364-4AEF-B082-C09BD56261D7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2" y="6553200"/>
            <a:ext cx="72319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1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pic>
        <p:nvPicPr>
          <p:cNvPr id="8" name="Afbeelding 7" descr="logo lumc_BLOKJES_PPT_20 mm N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269" y="281518"/>
            <a:ext cx="768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1"/>
            <a:ext cx="8699500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 bwMode="auto">
          <a:xfrm>
            <a:off x="0" y="6527800"/>
            <a:ext cx="12192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>
          <a:xfrm>
            <a:off x="755651" y="1144588"/>
            <a:ext cx="11055349" cy="5383212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2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 lin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 bwMode="auto">
          <a:xfrm>
            <a:off x="0" y="6527800"/>
            <a:ext cx="12192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755651" y="0"/>
            <a:ext cx="8699500" cy="501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755651" y="830264"/>
            <a:ext cx="11055349" cy="569753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925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1"/>
            <a:ext cx="8699500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684A0-EA8F-4EA6-8525-4B02CE66D32D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22A6F-56DC-804D-B355-6A0ECE94EB36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55652" y="1144589"/>
            <a:ext cx="5338233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6480044" y="1144589"/>
            <a:ext cx="5338233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1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46887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5652" y="1135064"/>
            <a:ext cx="5338233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649" y="2174875"/>
            <a:ext cx="5338235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470651" y="1135064"/>
            <a:ext cx="5339507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470651" y="2174875"/>
            <a:ext cx="5339507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9D3F0-EAEA-4DE3-9753-8797A9B34E7B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7059-C838-D544-AA3A-A342CC408355}" type="slidenum">
              <a:rPr lang="en-GB"/>
              <a:pPr/>
              <a:t>‹nr.›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0" y="1"/>
            <a:ext cx="8744708" cy="8540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739901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100098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 bwMode="auto">
          <a:xfrm>
            <a:off x="10670117" y="6553200"/>
            <a:ext cx="152188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hoek 10"/>
          <p:cNvSpPr/>
          <p:nvPr userDrawn="1"/>
        </p:nvSpPr>
        <p:spPr bwMode="auto">
          <a:xfrm>
            <a:off x="1524000" y="6553200"/>
            <a:ext cx="9146117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hoek 11"/>
          <p:cNvSpPr/>
          <p:nvPr userDrawn="1"/>
        </p:nvSpPr>
        <p:spPr bwMode="auto">
          <a:xfrm>
            <a:off x="0" y="6553200"/>
            <a:ext cx="1524000" cy="304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 userDrawn="1"/>
        </p:nvSpPr>
        <p:spPr bwMode="auto">
          <a:xfrm>
            <a:off x="9148235" y="6553200"/>
            <a:ext cx="1521883" cy="304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144588"/>
            <a:ext cx="11055349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70117" y="6553200"/>
            <a:ext cx="11408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C236B058-4064-4254-8FDD-D8645D62EC46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1434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Insert &gt; Header &amp; footer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2" y="6553200"/>
            <a:ext cx="72319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1" y="1"/>
            <a:ext cx="86995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3140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0" indent="-18732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accent6"/>
          </a:solidFill>
          <a:latin typeface="+mn-lt"/>
          <a:ea typeface="+mn-ea"/>
        </a:defRPr>
      </a:lvl2pPr>
      <a:lvl3pPr marL="360000" indent="-18573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720000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4pPr>
      <a:lvl5pPr marL="1080000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5pPr>
      <a:lvl6pPr marL="23669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1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3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5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crdownload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" Type="http://schemas.openxmlformats.org/officeDocument/2006/relationships/image" Target="../media/image21.emf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10" Type="http://schemas.openxmlformats.org/officeDocument/2006/relationships/image" Target="../media/image44.jpg"/><Relationship Id="rId4" Type="http://schemas.openxmlformats.org/officeDocument/2006/relationships/image" Target="../media/image39.png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5EACDF4-2CDA-4A87-8C9C-B5971D2DE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3045" y="2780928"/>
            <a:ext cx="6531078" cy="415636"/>
          </a:xfrm>
        </p:spPr>
        <p:txBody>
          <a:bodyPr/>
          <a:lstStyle/>
          <a:p>
            <a:r>
              <a:rPr lang="en-US" sz="3200" dirty="0"/>
              <a:t>Onderzoek </a:t>
            </a:r>
            <a:r>
              <a:rPr lang="en-US" sz="3200" dirty="0" err="1"/>
              <a:t>naar</a:t>
            </a:r>
            <a:r>
              <a:rPr lang="en-US" sz="3200" dirty="0"/>
              <a:t> feces </a:t>
            </a:r>
            <a:r>
              <a:rPr lang="en-US" sz="3200" dirty="0" err="1"/>
              <a:t>transplantatie</a:t>
            </a:r>
            <a:r>
              <a:rPr lang="en-US" sz="3200" dirty="0"/>
              <a:t> (FMT4PD) </a:t>
            </a:r>
            <a:r>
              <a:rPr lang="en-US" sz="3200" dirty="0" err="1"/>
              <a:t>studie</a:t>
            </a:r>
            <a:endParaRPr lang="nl-NL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D5DB68-C305-4CFA-9FCA-590EEECEF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 De </a:t>
            </a:r>
            <a:r>
              <a:rPr lang="en-US" sz="3200" dirty="0" err="1"/>
              <a:t>invloed</a:t>
            </a:r>
            <a:r>
              <a:rPr lang="en-US" sz="3200" dirty="0"/>
              <a:t> van het </a:t>
            </a:r>
            <a:r>
              <a:rPr lang="en-US" sz="3200" dirty="0" err="1"/>
              <a:t>microbioom</a:t>
            </a:r>
            <a:r>
              <a:rPr lang="en-US" sz="3200" dirty="0"/>
              <a:t> op de Parkinson </a:t>
            </a:r>
            <a:r>
              <a:rPr lang="en-US" sz="3200" dirty="0" err="1"/>
              <a:t>ziekte</a:t>
            </a:r>
            <a:endParaRPr lang="nl-NL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4E1D7-22E9-42A3-8B5C-39C9345D057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Vlada Chernova, arts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9E0CD3-81CB-4DE9-BDFC-C5050CF77F7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PhD Candidate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28FD4A-A074-4107-AFE5-F6577D18BD1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 err="1"/>
              <a:t>Afdeling</a:t>
            </a:r>
            <a:r>
              <a:rPr lang="en-US" dirty="0"/>
              <a:t> </a:t>
            </a:r>
            <a:r>
              <a:rPr lang="en-US" dirty="0" err="1"/>
              <a:t>neurologie</a:t>
            </a:r>
            <a:r>
              <a:rPr lang="en-US" dirty="0"/>
              <a:t> en </a:t>
            </a:r>
            <a:r>
              <a:rPr lang="en-US" dirty="0" err="1"/>
              <a:t>Medische</a:t>
            </a:r>
            <a:r>
              <a:rPr lang="en-US" dirty="0"/>
              <a:t> Microbiologie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AD28614B-368B-449C-8008-8880F2B6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68" y="3447629"/>
            <a:ext cx="3453305" cy="16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FBF44-8562-4DB4-8C53-F9240F46B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278732"/>
            <a:ext cx="10323871" cy="4619148"/>
          </a:xfrm>
        </p:spPr>
        <p:txBody>
          <a:bodyPr>
            <a:normAutofit/>
          </a:bodyPr>
          <a:lstStyle/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- Het kan als vervelend worden ervaren dat men op de dag vóór de FMT 2 liter </a:t>
            </a:r>
          </a:p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laxeermiddelen moet drinken en op de dag van FMT voorafgaand aan de FMT niet mag eten </a:t>
            </a:r>
          </a:p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- milde buikpijn </a:t>
            </a:r>
          </a:p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- diarree of toegenomen ontlasting frequentie </a:t>
            </a:r>
          </a:p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- obstipatie </a:t>
            </a:r>
          </a:p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- opgezette buik en opgeblazen gevoel </a:t>
            </a:r>
          </a:p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- winderigheid </a:t>
            </a:r>
          </a:p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- rommelen van de buik </a:t>
            </a:r>
          </a:p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- slijmerige ontlasting </a:t>
            </a:r>
          </a:p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- zuurbranden </a:t>
            </a:r>
          </a:p>
          <a:p>
            <a:r>
              <a:rPr lang="nl-NL" b="0" i="0" u="none" strike="noStrike" baseline="0" dirty="0">
                <a:solidFill>
                  <a:srgbClr val="000000"/>
                </a:solidFill>
              </a:rPr>
              <a:t>- boeren </a:t>
            </a:r>
          </a:p>
          <a:p>
            <a:endParaRPr lang="nl-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6C189-EEFB-4716-81BE-DCCB5F66EBAD}"/>
              </a:ext>
            </a:extLst>
          </p:cNvPr>
          <p:cNvSpPr txBox="1"/>
          <p:nvPr/>
        </p:nvSpPr>
        <p:spPr>
          <a:xfrm>
            <a:off x="1098551" y="298266"/>
            <a:ext cx="8281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FF"/>
                </a:solidFill>
                <a:latin typeface="Calibri"/>
              </a:rPr>
              <a:t>Mogelijke</a:t>
            </a:r>
            <a:r>
              <a:rPr lang="en-US" sz="3200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/>
              </a:rPr>
              <a:t>bijwerkingen</a:t>
            </a:r>
            <a:r>
              <a:rPr lang="en-US" sz="3200" b="1" dirty="0">
                <a:solidFill>
                  <a:srgbClr val="FFFFFF"/>
                </a:solidFill>
                <a:latin typeface="Calibri"/>
              </a:rPr>
              <a:t> van </a:t>
            </a:r>
            <a:r>
              <a:rPr lang="en-US" sz="3200" b="1" dirty="0" err="1">
                <a:solidFill>
                  <a:srgbClr val="FFFFFF"/>
                </a:solidFill>
                <a:latin typeface="Calibri"/>
              </a:rPr>
              <a:t>fecestransplantatie</a:t>
            </a:r>
            <a:r>
              <a:rPr lang="en-US" sz="3200" b="1" dirty="0">
                <a:solidFill>
                  <a:srgbClr val="FFFFFF"/>
                </a:solidFill>
                <a:latin typeface="Calibri"/>
              </a:rPr>
              <a:t> 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45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225B-1497-4C15-BE8D-E64DACD54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Onderzoek is in progress….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D3E91-AAC1-42EA-A7DD-E45F6D3CA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8 </a:t>
            </a:r>
            <a:r>
              <a:rPr lang="en-US" sz="2800" dirty="0" err="1"/>
              <a:t>deelnemers</a:t>
            </a:r>
            <a:r>
              <a:rPr lang="en-US" sz="2800" dirty="0"/>
              <a:t> </a:t>
            </a:r>
            <a:r>
              <a:rPr lang="en-US" sz="2800" dirty="0" err="1"/>
              <a:t>hebben</a:t>
            </a:r>
            <a:r>
              <a:rPr lang="en-US" sz="2800" dirty="0"/>
              <a:t> </a:t>
            </a:r>
            <a:r>
              <a:rPr lang="en-US" sz="2800" dirty="0" err="1"/>
              <a:t>fecestransplanatie</a:t>
            </a:r>
            <a:r>
              <a:rPr lang="en-US" sz="2800" dirty="0"/>
              <a:t> </a:t>
            </a:r>
            <a:r>
              <a:rPr lang="en-US" sz="2800" dirty="0" err="1"/>
              <a:t>gehad</a:t>
            </a:r>
            <a:endParaRPr lang="en-US" sz="2800" dirty="0"/>
          </a:p>
          <a:p>
            <a:endParaRPr lang="en-US" sz="2800" dirty="0"/>
          </a:p>
          <a:p>
            <a:r>
              <a:rPr lang="nl-NL" sz="2800" dirty="0"/>
              <a:t>Geen grote bijwerkingen</a:t>
            </a:r>
          </a:p>
          <a:p>
            <a:endParaRPr lang="nl-NL" sz="2800" dirty="0"/>
          </a:p>
          <a:p>
            <a:r>
              <a:rPr lang="nl-NL" sz="2800" dirty="0"/>
              <a:t>Wel enigen verbetering van de klachten: obstipatie, concentratie, meer energie</a:t>
            </a:r>
          </a:p>
          <a:p>
            <a:endParaRPr lang="nl-NL" sz="2800" dirty="0"/>
          </a:p>
          <a:p>
            <a:r>
              <a:rPr lang="nl-NL" sz="2800" b="1" dirty="0"/>
              <a:t>We zoeken nog 6 deelnemers (16 in totaal)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BED3B-536B-44D6-B20A-DE77F1237B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56D05B5-D364-4AEF-B082-C09BD56261D7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85F4-C104-486E-8DAF-014D8A1DD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983756-7F7E-46A3-A1DA-7C5A5A5A7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08" y="4591051"/>
            <a:ext cx="2752725" cy="166687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CC59E37-FAE3-4CD2-9831-3DF2F5174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17" y="1747880"/>
            <a:ext cx="1267968" cy="1267968"/>
          </a:xfrm>
          <a:prstGeom prst="rect">
            <a:avLst/>
          </a:prstGeom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FFF8251E-409E-4F21-A822-CEC3F1B7A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52" y="3583857"/>
            <a:ext cx="1435078" cy="118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71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66474-4820-4E81-AFB5-4AB18C459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Ben u </a:t>
            </a:r>
            <a:r>
              <a:rPr lang="en-US" sz="3200" dirty="0" err="1"/>
              <a:t>geschikt</a:t>
            </a:r>
            <a:r>
              <a:rPr lang="en-US" sz="3200" dirty="0"/>
              <a:t>?</a:t>
            </a:r>
            <a:endParaRPr lang="nl-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78A32-CDA7-46A1-AA12-187320B75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Diagnose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ziekte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Parkinson &gt;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jaar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  U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gebruikt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levodopa</a:t>
            </a: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Aanwezigheid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van OFF-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momenten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of/en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overbewegelijkheid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Calibri"/>
              </a:rPr>
              <a:t>Parkinosn</a:t>
            </a:r>
            <a:r>
              <a:rPr lang="en-US" sz="3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/>
              </a:rPr>
              <a:t>medicatie</a:t>
            </a:r>
            <a:r>
              <a:rPr lang="en-US" sz="3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/>
              </a:rPr>
              <a:t>ongewijzigd</a:t>
            </a:r>
            <a:r>
              <a:rPr lang="en-US" sz="3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/>
              </a:rPr>
              <a:t>gedurende</a:t>
            </a:r>
            <a:r>
              <a:rPr lang="en-US" sz="3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/>
              </a:rPr>
              <a:t>laatste</a:t>
            </a:r>
            <a:r>
              <a:rPr lang="en-US" sz="3600" dirty="0">
                <a:solidFill>
                  <a:srgbClr val="000000"/>
                </a:solidFill>
                <a:latin typeface="Calibri"/>
              </a:rPr>
              <a:t> 3 </a:t>
            </a:r>
            <a:r>
              <a:rPr lang="en-US" sz="3600" dirty="0" err="1">
                <a:solidFill>
                  <a:srgbClr val="000000"/>
                </a:solidFill>
                <a:latin typeface="Calibri"/>
              </a:rPr>
              <a:t>maanden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B123A-5B6B-4AE3-A0C5-10E45DFF9E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56D05B5-D364-4AEF-B082-C09BD56261D7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1FE33-42FE-4793-BD00-424464B7B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E862D-43F1-4633-B63D-8330E118D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263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48DF4-214C-478C-A066-3B244F503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Fecal microbiota transplantation - FMT</a:t>
            </a:r>
            <a:endParaRPr lang="nl-NL" dirty="0"/>
          </a:p>
        </p:txBody>
      </p:sp>
      <p:pic>
        <p:nvPicPr>
          <p:cNvPr id="1026" name="Picture 2" descr="Cancers | Free Full-Text | Fecal Microbiota Transplant for Hematologic and  Oncologic Diseases: Principle and Practice | HTML">
            <a:extLst>
              <a:ext uri="{FF2B5EF4-FFF2-40B4-BE49-F238E27FC236}">
                <a16:creationId xmlns:a16="http://schemas.microsoft.com/office/drawing/2014/main" id="{68FFDA68-0A3F-45CA-8024-9B92ADC6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871" y="1068285"/>
            <a:ext cx="6359843" cy="51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104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2025" y="2608259"/>
            <a:ext cx="3639244" cy="406589"/>
          </a:xfrm>
        </p:spPr>
        <p:txBody>
          <a:bodyPr/>
          <a:lstStyle/>
          <a:p>
            <a:r>
              <a:rPr lang="en-US" dirty="0"/>
              <a:t>NDFB in Leiden University Medical Centre (2016)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06AC46-015F-6E44-B83A-36E79AEF5356}" type="slidenum">
              <a:rPr lang="en-GB">
                <a:solidFill>
                  <a:srgbClr val="FFFFFF"/>
                </a:solidFill>
                <a:latin typeface="Calibri"/>
                <a:ea typeface="ＭＳ Ｐゴシック" charset="0"/>
              </a:rPr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GB" dirty="0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>
                <a:solidFill>
                  <a:srgbClr val="FFFFFF"/>
                </a:solidFill>
                <a:latin typeface="Calibri"/>
                <a:ea typeface="ＭＳ Ｐゴシック" charset="0"/>
              </a:rPr>
              <a:t>FMT</a:t>
            </a:r>
            <a:endParaRPr lang="en-GB" dirty="0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  <p:sp>
        <p:nvSpPr>
          <p:cNvPr id="6" name="AutoShape 2" descr="Schermafdruk 2017-05-09 15.54.34.png"/>
          <p:cNvSpPr>
            <a:spLocks noChangeAspect="1" noChangeArrowheads="1"/>
          </p:cNvSpPr>
          <p:nvPr/>
        </p:nvSpPr>
        <p:spPr bwMode="auto">
          <a:xfrm>
            <a:off x="2693194" y="748905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  <p:sp>
        <p:nvSpPr>
          <p:cNvPr id="7" name="AutoShape 4" descr="Schermafdruk 2017-05-09 15.54.34.png"/>
          <p:cNvSpPr>
            <a:spLocks noChangeAspect="1" noChangeArrowheads="1"/>
          </p:cNvSpPr>
          <p:nvPr/>
        </p:nvSpPr>
        <p:spPr bwMode="auto">
          <a:xfrm>
            <a:off x="2807494" y="86320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  <p:sp>
        <p:nvSpPr>
          <p:cNvPr id="8" name="AutoShape 6" descr="Schermafdruk 2017-05-09 15.54.34.png"/>
          <p:cNvSpPr>
            <a:spLocks noChangeAspect="1" noChangeArrowheads="1"/>
          </p:cNvSpPr>
          <p:nvPr/>
        </p:nvSpPr>
        <p:spPr bwMode="auto">
          <a:xfrm>
            <a:off x="2921794" y="97750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67CC6A-47E3-42AD-84F1-8063412F9E35}" type="datetime1">
              <a:rPr lang="en-GB">
                <a:solidFill>
                  <a:srgbClr val="FFFFFF"/>
                </a:solidFill>
                <a:latin typeface="Calibri"/>
                <a:ea typeface="ＭＳ Ｐゴシック" charset="0"/>
              </a:rPr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30/10/2022</a:t>
            </a:fld>
            <a:endParaRPr lang="en-GB" dirty="0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0D7C4B0-F0C0-4675-A7BC-452DA846B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54" t="6365" b="71413"/>
          <a:stretch/>
        </p:blipFill>
        <p:spPr>
          <a:xfrm>
            <a:off x="9217821" y="895535"/>
            <a:ext cx="1308545" cy="1143001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7E2CCB17-B0F5-4559-BB4C-F673828A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t="25578" b="30611"/>
          <a:stretch>
            <a:fillRect/>
          </a:stretch>
        </p:blipFill>
        <p:spPr bwMode="auto">
          <a:xfrm>
            <a:off x="3625270" y="4704433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698C0BC-2AD1-48C9-BBBB-77418AF1B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/>
          <a:stretch>
            <a:fillRect/>
          </a:stretch>
        </p:blipFill>
        <p:spPr bwMode="auto">
          <a:xfrm>
            <a:off x="9319801" y="2657200"/>
            <a:ext cx="498698" cy="67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44CA86B-26E0-4857-BED1-1AF0366D5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452" y="3560518"/>
            <a:ext cx="967979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1C116921-27E1-40CA-9D44-8A18DBAC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r="26860" b="17793"/>
          <a:stretch>
            <a:fillRect/>
          </a:stretch>
        </p:blipFill>
        <p:spPr bwMode="auto">
          <a:xfrm>
            <a:off x="6676011" y="4690766"/>
            <a:ext cx="729985" cy="97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A76418AA-81E5-474C-A85C-5153BD5E5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19" y="4690766"/>
            <a:ext cx="971550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8C9F54C3-7FB7-4715-B717-A29A9F171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7178" b="12112"/>
          <a:stretch>
            <a:fillRect/>
          </a:stretch>
        </p:blipFill>
        <p:spPr bwMode="auto">
          <a:xfrm>
            <a:off x="9998686" y="2657199"/>
            <a:ext cx="498698" cy="68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els van nood">
            <a:extLst>
              <a:ext uri="{FF2B5EF4-FFF2-40B4-BE49-F238E27FC236}">
                <a16:creationId xmlns:a16="http://schemas.microsoft.com/office/drawing/2014/main" id="{CB430EF5-FCE3-45D7-B95D-0A7D1694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9"/>
          <a:stretch>
            <a:fillRect/>
          </a:stretch>
        </p:blipFill>
        <p:spPr bwMode="auto">
          <a:xfrm>
            <a:off x="5687067" y="4690766"/>
            <a:ext cx="817868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07B50208-7B4E-40C0-8303-1CFACE81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9" r="13680" b="14810"/>
          <a:stretch>
            <a:fillRect/>
          </a:stretch>
        </p:blipFill>
        <p:spPr bwMode="auto">
          <a:xfrm>
            <a:off x="7528462" y="4704435"/>
            <a:ext cx="787817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70BDB24-0EBE-486C-A7C6-6F7802C50C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2810" y="892110"/>
            <a:ext cx="4827966" cy="2951045"/>
          </a:xfrm>
          <a:prstGeom prst="rect">
            <a:avLst/>
          </a:prstGeom>
        </p:spPr>
      </p:pic>
      <p:pic>
        <p:nvPicPr>
          <p:cNvPr id="5122" name="Picture 2" descr="Afbeeldingsresultaat voor hein verspaget">
            <a:extLst>
              <a:ext uri="{FF2B5EF4-FFF2-40B4-BE49-F238E27FC236}">
                <a16:creationId xmlns:a16="http://schemas.microsoft.com/office/drawing/2014/main" id="{A9597147-0F73-40E8-96B6-56357A4A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46" y="2657200"/>
            <a:ext cx="483394" cy="67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emilie van lingen">
            <a:extLst>
              <a:ext uri="{FF2B5EF4-FFF2-40B4-BE49-F238E27FC236}">
                <a16:creationId xmlns:a16="http://schemas.microsoft.com/office/drawing/2014/main" id="{8E3406E2-2852-43F6-B5D9-EA9875A81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841" y="3554612"/>
            <a:ext cx="942747" cy="94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Afbeeldingsresultaat voor joffrey van prehn">
            <a:extLst>
              <a:ext uri="{FF2B5EF4-FFF2-40B4-BE49-F238E27FC236}">
                <a16:creationId xmlns:a16="http://schemas.microsoft.com/office/drawing/2014/main" id="{8BC4F576-E3A4-48D1-B6AD-7B5B79E39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895" y="4755426"/>
            <a:ext cx="906890" cy="9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el 6">
            <a:extLst>
              <a:ext uri="{FF2B5EF4-FFF2-40B4-BE49-F238E27FC236}">
                <a16:creationId xmlns:a16="http://schemas.microsoft.com/office/drawing/2014/main" id="{AD5123C3-BB7C-4BC6-9DE3-21DE8D793CE6}"/>
              </a:ext>
            </a:extLst>
          </p:cNvPr>
          <p:cNvSpPr txBox="1">
            <a:spLocks/>
          </p:cNvSpPr>
          <p:nvPr/>
        </p:nvSpPr>
        <p:spPr bwMode="auto">
          <a:xfrm>
            <a:off x="2361936" y="55303"/>
            <a:ext cx="5710077" cy="64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5400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6000"/>
              </a:lnSpc>
              <a:spcBef>
                <a:spcPct val="0"/>
              </a:spcBef>
              <a:spcAft>
                <a:spcPct val="0"/>
              </a:spcAft>
              <a:defRPr sz="2600" i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378"/>
            <a:r>
              <a:rPr lang="nl-NL" sz="3300" kern="0" dirty="0">
                <a:solidFill>
                  <a:srgbClr val="FFFFFF"/>
                </a:solidFill>
                <a:latin typeface="Calibri"/>
              </a:rPr>
              <a:t> National Donor Feces Bank </a:t>
            </a:r>
            <a:r>
              <a:rPr lang="nl-NL" kern="0" dirty="0">
                <a:solidFill>
                  <a:srgbClr val="FFFFFF"/>
                </a:solidFill>
                <a:latin typeface="Calibri"/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26701B7-A001-4804-AED4-0E438ABFAACB}"/>
              </a:ext>
            </a:extLst>
          </p:cNvPr>
          <p:cNvSpPr txBox="1"/>
          <p:nvPr/>
        </p:nvSpPr>
        <p:spPr>
          <a:xfrm>
            <a:off x="9176662" y="2078954"/>
            <a:ext cx="12836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900" dirty="0">
                <a:solidFill>
                  <a:srgbClr val="003C66"/>
                </a:solidFill>
                <a:latin typeface="Times" charset="0"/>
                <a:ea typeface="ＭＳ Ｐゴシック" charset="0"/>
              </a:rPr>
              <a:t>Liz </a:t>
            </a:r>
            <a:r>
              <a:rPr lang="nl-NL" sz="900" dirty="0" err="1">
                <a:solidFill>
                  <a:srgbClr val="003C66"/>
                </a:solidFill>
                <a:latin typeface="Times" charset="0"/>
                <a:ea typeface="ＭＳ Ｐゴシック" charset="0"/>
              </a:rPr>
              <a:t>Terveer</a:t>
            </a:r>
            <a:endParaRPr lang="nl-NL" sz="900" dirty="0">
              <a:solidFill>
                <a:srgbClr val="003C66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A8203F-F61B-4C75-B5E1-FE81A0DE4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23672" r="24645" b="16947"/>
          <a:stretch/>
        </p:blipFill>
        <p:spPr bwMode="auto">
          <a:xfrm>
            <a:off x="8384132" y="3591810"/>
            <a:ext cx="942748" cy="90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7E018489-6AFF-471B-86E9-0841F605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43" y="3734716"/>
            <a:ext cx="1365578" cy="132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Afbeeldingsresultaat voor feces bank">
            <a:extLst>
              <a:ext uri="{FF2B5EF4-FFF2-40B4-BE49-F238E27FC236}">
                <a16:creationId xmlns:a16="http://schemas.microsoft.com/office/drawing/2014/main" id="{ACAC3D73-CE8A-49AD-A865-AC56D70D4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992" y="1807766"/>
            <a:ext cx="1516178" cy="8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feces bank">
            <a:extLst>
              <a:ext uri="{FF2B5EF4-FFF2-40B4-BE49-F238E27FC236}">
                <a16:creationId xmlns:a16="http://schemas.microsoft.com/office/drawing/2014/main" id="{793BB2EB-1034-4903-9C3C-220125B6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24" y="2881865"/>
            <a:ext cx="1516178" cy="8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6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2" t="14501" r="36666" b="69383"/>
          <a:stretch/>
        </p:blipFill>
        <p:spPr bwMode="auto">
          <a:xfrm>
            <a:off x="8134044" y="849187"/>
            <a:ext cx="2533956" cy="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352802" y="987298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200" b="1" u="sng" dirty="0">
                <a:solidFill>
                  <a:prstClr val="black"/>
                </a:solidFill>
                <a:latin typeface="Times" charset="0"/>
                <a:ea typeface="ＭＳ Ｐゴシック" charset="0"/>
              </a:rPr>
              <a:t>Gut-brain team LUMC</a:t>
            </a:r>
          </a:p>
        </p:txBody>
      </p:sp>
      <p:pic>
        <p:nvPicPr>
          <p:cNvPr id="11" name="Picture 4" descr="C:\Users\bonifati\Documents\Fiorella\PRESENTATIONS\_PICTURES and VIDEOS\LUMC name logo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40" y="893828"/>
            <a:ext cx="1267037" cy="853891"/>
          </a:xfrm>
          <a:prstGeom prst="rect">
            <a:avLst/>
          </a:prstGeom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9928" y="1828800"/>
            <a:ext cx="1994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C0965C">
                    <a:lumMod val="75000"/>
                  </a:srgbClr>
                </a:solidFill>
                <a:latin typeface="Times" charset="0"/>
                <a:ea typeface="ＭＳ Ｐゴシック" charset="0"/>
              </a:rPr>
              <a:t>Neurology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29678" y="3596378"/>
            <a:ext cx="3190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FFC000"/>
                </a:solidFill>
                <a:latin typeface="Times" charset="0"/>
                <a:ea typeface="ＭＳ Ｐゴシック" charset="0"/>
              </a:rPr>
              <a:t>Infectious diseases</a:t>
            </a:r>
          </a:p>
        </p:txBody>
      </p:sp>
      <p:pic>
        <p:nvPicPr>
          <p:cNvPr id="10" name="Picture 2" descr="C:\Users\Fiorella\AppData\Local\Microsoft\Windows\INetCache\IE\14A73SCP\brain-1color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9" y="5412523"/>
            <a:ext cx="867937" cy="74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Fiorella\AppData\Local\Microsoft\Windows\INetCache\IE\14A73SCP\Intestine_-_sized[1]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42" y="5611586"/>
            <a:ext cx="914400" cy="104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-Right Arrow 1"/>
          <p:cNvSpPr/>
          <p:nvPr/>
        </p:nvSpPr>
        <p:spPr>
          <a:xfrm>
            <a:off x="4850485" y="5976444"/>
            <a:ext cx="2431476" cy="54725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111166"/>
              </a:solidFill>
              <a:latin typeface="Calibri"/>
            </a:endParaRPr>
          </a:p>
        </p:txBody>
      </p:sp>
      <p:pic>
        <p:nvPicPr>
          <p:cNvPr id="12" name="Picture 3" descr="C:\Users\Fiorella\AppData\Local\Microsoft\Windows\INetCache\IE\XGAFPFAY\foodpoisoningmicrobes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8881" y="5481967"/>
            <a:ext cx="694684" cy="93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20032" y="2438400"/>
            <a:ext cx="2090872" cy="449391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V. Chernova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111166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01979" y="1828800"/>
            <a:ext cx="2230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Microbiology</a:t>
            </a:r>
          </a:p>
        </p:txBody>
      </p:sp>
      <p:sp>
        <p:nvSpPr>
          <p:cNvPr id="8" name="Rectangle 7"/>
          <p:cNvSpPr/>
          <p:nvPr/>
        </p:nvSpPr>
        <p:spPr>
          <a:xfrm>
            <a:off x="7651849" y="2262355"/>
            <a:ext cx="31021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A.E. van der Meulen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J. Keller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FFFFFF"/>
                </a:solidFill>
                <a:latin typeface="Times" charset="0"/>
                <a:ea typeface="ＭＳ Ｐゴシック" charset="0"/>
              </a:rPr>
              <a:t>J.J. Keller</a:t>
            </a:r>
            <a:endParaRPr lang="en-GB" sz="2400" dirty="0">
              <a:solidFill>
                <a:srgbClr val="FFFFFF"/>
              </a:solidFill>
              <a:latin typeface="Times" charset="0"/>
              <a:ea typeface="ＭＳ Ｐゴシック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400" b="1" dirty="0">
              <a:solidFill>
                <a:prstClr val="black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56430" y="4088822"/>
            <a:ext cx="1907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111166"/>
                </a:solidFill>
                <a:latin typeface="Times" charset="0"/>
                <a:ea typeface="ＭＳ Ｐゴシック" charset="0"/>
              </a:rPr>
              <a:t>M.P</a:t>
            </a:r>
            <a:r>
              <a:rPr lang="en-GB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. Bauer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65200" y="1828800"/>
            <a:ext cx="2842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 dirty="0">
                <a:solidFill>
                  <a:srgbClr val="9BBB59"/>
                </a:solidFill>
                <a:latin typeface="Times" charset="0"/>
                <a:ea typeface="ＭＳ Ｐゴシック" charset="0"/>
              </a:rPr>
              <a:t>Gastroenterology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47331" y="2254507"/>
            <a:ext cx="3572671" cy="3973422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E. Terveer (Netherlands Donor </a:t>
            </a:r>
            <a:r>
              <a:rPr lang="en-GB" sz="2400" dirty="0" err="1">
                <a:solidFill>
                  <a:srgbClr val="111166"/>
                </a:solidFill>
                <a:latin typeface="Times" charset="0"/>
                <a:ea typeface="ＭＳ Ｐゴシック" charset="0"/>
              </a:rPr>
              <a:t>Feces</a:t>
            </a:r>
            <a:r>
              <a:rPr lang="en-GB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 Bank)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E. Kuijper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J. van Prehn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J. Henderickx (Centre Microbiome Analysis &amp; Therapeutics)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K. Vendrik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E. </a:t>
            </a:r>
            <a:r>
              <a:rPr lang="en-GB" sz="2400" dirty="0" err="1">
                <a:solidFill>
                  <a:srgbClr val="111166"/>
                </a:solidFill>
                <a:latin typeface="Times" charset="0"/>
                <a:ea typeface="ＭＳ Ｐゴシック" charset="0"/>
              </a:rPr>
              <a:t>Berssenbrugge</a:t>
            </a:r>
            <a:endParaRPr lang="en-GB" sz="2400" dirty="0">
              <a:solidFill>
                <a:srgbClr val="111166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6" name="Picture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9896360-BFDF-446C-9C2E-7CCDEC8631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6" y="2956147"/>
            <a:ext cx="1762875" cy="1175250"/>
          </a:xfrm>
          <a:prstGeom prst="rect">
            <a:avLst/>
          </a:prstGeom>
        </p:spPr>
      </p:pic>
      <p:pic>
        <p:nvPicPr>
          <p:cNvPr id="17" name="Picture 16" descr="A person wearing a white shirt&#10;&#10;Description automatically generated with low confidence">
            <a:extLst>
              <a:ext uri="{FF2B5EF4-FFF2-40B4-BE49-F238E27FC236}">
                <a16:creationId xmlns:a16="http://schemas.microsoft.com/office/drawing/2014/main" id="{CD619E53-A850-4C23-B69F-493756D7E9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04" y="3970209"/>
            <a:ext cx="1447098" cy="14470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0BAD32-9DAF-4C1C-BA99-746AEB7BE5FB}"/>
              </a:ext>
            </a:extLst>
          </p:cNvPr>
          <p:cNvSpPr txBox="1"/>
          <p:nvPr/>
        </p:nvSpPr>
        <p:spPr>
          <a:xfrm>
            <a:off x="2406738" y="5571691"/>
            <a:ext cx="216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Fiorella </a:t>
            </a:r>
            <a:r>
              <a:rPr lang="en-GB" sz="18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Contarino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1543FA-00DC-4C87-824B-015AB2320117}"/>
              </a:ext>
            </a:extLst>
          </p:cNvPr>
          <p:cNvSpPr txBox="1"/>
          <p:nvPr/>
        </p:nvSpPr>
        <p:spPr>
          <a:xfrm>
            <a:off x="215936" y="4256816"/>
            <a:ext cx="2049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Bob</a:t>
            </a:r>
            <a:r>
              <a:rPr lang="en-GB" sz="1800" dirty="0">
                <a:solidFill>
                  <a:srgbClr val="111166"/>
                </a:solidFill>
                <a:latin typeface="Times" charset="0"/>
                <a:ea typeface="ＭＳ Ｐゴシック" charset="0"/>
              </a:rPr>
              <a:t> van Hilten</a:t>
            </a:r>
          </a:p>
        </p:txBody>
      </p:sp>
    </p:spTree>
    <p:extLst>
      <p:ext uri="{BB962C8B-B14F-4D97-AF65-F5344CB8AC3E}">
        <p14:creationId xmlns:p14="http://schemas.microsoft.com/office/powerpoint/2010/main" val="291585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E7ED-1040-4984-ADE9-A8372F472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1"/>
            <a:ext cx="9346135" cy="958644"/>
          </a:xfrm>
        </p:spPr>
        <p:txBody>
          <a:bodyPr/>
          <a:lstStyle/>
          <a:p>
            <a:r>
              <a:rPr lang="nl-NL" sz="3200" dirty="0"/>
              <a:t>Geen beschikbare medicatie die de ziekte van Parkinson geneest</a:t>
            </a:r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8176A9A9-BAF5-4CA2-A8ED-49FED4879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617" y="3828098"/>
            <a:ext cx="2743200" cy="1828800"/>
          </a:xfrm>
        </p:spPr>
      </p:pic>
      <p:pic>
        <p:nvPicPr>
          <p:cNvPr id="7" name="Picture 6" descr="A picture containing bandage&#10;&#10;Description automatically generated">
            <a:extLst>
              <a:ext uri="{FF2B5EF4-FFF2-40B4-BE49-F238E27FC236}">
                <a16:creationId xmlns:a16="http://schemas.microsoft.com/office/drawing/2014/main" id="{8495D717-29CF-4928-9A44-7B98F27A9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51" y="2199616"/>
            <a:ext cx="2575841" cy="1393488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AD3A3C5C-F658-4EB4-809E-FEE5F509D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21" y="2199616"/>
            <a:ext cx="2952787" cy="19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9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DDD3E-18BC-4CE8-AE72-22981806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 err="1"/>
              <a:t>Microbiota</a:t>
            </a:r>
            <a:r>
              <a:rPr lang="nl-NL" sz="3200" dirty="0"/>
              <a:t> </a:t>
            </a:r>
            <a:r>
              <a:rPr lang="nl-NL" sz="3200" b="1" dirty="0"/>
              <a:t>gut-</a:t>
            </a:r>
            <a:r>
              <a:rPr lang="nl-NL" sz="3200" b="1" dirty="0" err="1"/>
              <a:t>brain</a:t>
            </a:r>
            <a:r>
              <a:rPr lang="nl-NL" sz="3200" b="1" dirty="0"/>
              <a:t> </a:t>
            </a:r>
            <a:r>
              <a:rPr lang="nl-NL" sz="3200" b="1" dirty="0" err="1"/>
              <a:t>axis</a:t>
            </a:r>
            <a:endParaRPr lang="nl-NL" sz="3200" b="1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D926D7E-7E7C-4E5B-8D00-480F542D9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60" y="984129"/>
            <a:ext cx="7101840" cy="5148835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8DB87-575C-46FE-A762-4937A3874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688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7551-04C1-42D6-9236-420088291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-296945"/>
            <a:ext cx="9586452" cy="1209444"/>
          </a:xfrm>
        </p:spPr>
        <p:txBody>
          <a:bodyPr/>
          <a:lstStyle/>
          <a:p>
            <a:r>
              <a:rPr lang="en-US" dirty="0" err="1"/>
              <a:t>Ontsteking</a:t>
            </a:r>
            <a:r>
              <a:rPr lang="en-US" dirty="0"/>
              <a:t> reactive spelt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in </a:t>
            </a:r>
            <a:r>
              <a:rPr lang="en-US" dirty="0" err="1"/>
              <a:t>ontwikkeling</a:t>
            </a:r>
            <a:r>
              <a:rPr lang="en-US" dirty="0"/>
              <a:t> van Parkinson </a:t>
            </a:r>
            <a:r>
              <a:rPr lang="en-US" dirty="0" err="1"/>
              <a:t>ziekte</a:t>
            </a:r>
            <a:endParaRPr lang="nl-NL" dirty="0"/>
          </a:p>
        </p:txBody>
      </p:sp>
      <p:pic>
        <p:nvPicPr>
          <p:cNvPr id="9" name="Content Placeholder 8" descr="Diagram, schematic&#10;&#10;Description automatically generated">
            <a:extLst>
              <a:ext uri="{FF2B5EF4-FFF2-40B4-BE49-F238E27FC236}">
                <a16:creationId xmlns:a16="http://schemas.microsoft.com/office/drawing/2014/main" id="{61AD7589-7E4B-443D-848C-709B0D3A1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9"/>
          <a:stretch/>
        </p:blipFill>
        <p:spPr>
          <a:xfrm>
            <a:off x="2244372" y="1209446"/>
            <a:ext cx="7967027" cy="443910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6B10B4-1ABD-4EE3-9646-42AA853F37B0}"/>
              </a:ext>
            </a:extLst>
          </p:cNvPr>
          <p:cNvSpPr txBox="1"/>
          <p:nvPr/>
        </p:nvSpPr>
        <p:spPr>
          <a:xfrm>
            <a:off x="1855628" y="6550224"/>
            <a:ext cx="730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FFFFFF"/>
                </a:solidFill>
                <a:latin typeface="Times" charset="0"/>
                <a:ea typeface="ＭＳ Ｐゴシック" charset="0"/>
              </a:rPr>
              <a:t>Gastonguay</a:t>
            </a:r>
            <a:r>
              <a:rPr lang="en-US" sz="1400" dirty="0">
                <a:solidFill>
                  <a:srgbClr val="FFFFFF"/>
                </a:solidFill>
                <a:latin typeface="Times" charset="0"/>
                <a:ea typeface="ＭＳ Ｐゴシック" charset="0"/>
              </a:rPr>
              <a:t>, J </a:t>
            </a:r>
            <a:r>
              <a:rPr lang="en-US" sz="1400" dirty="0" err="1">
                <a:solidFill>
                  <a:srgbClr val="FFFFFF"/>
                </a:solidFill>
                <a:latin typeface="Times" charset="0"/>
                <a:ea typeface="ＭＳ Ｐゴシック" charset="0"/>
              </a:rPr>
              <a:t>Parkinsons</a:t>
            </a:r>
            <a:r>
              <a:rPr lang="en-US" sz="1400" dirty="0">
                <a:solidFill>
                  <a:srgbClr val="FFFFFF"/>
                </a:solidFill>
                <a:latin typeface="Times" charset="0"/>
                <a:ea typeface="ＭＳ Ｐゴシック" charset="0"/>
              </a:rPr>
              <a:t> Dis, 2021</a:t>
            </a:r>
            <a:endParaRPr lang="nl-NL" sz="1400" dirty="0">
              <a:solidFill>
                <a:srgbClr val="FFFFFF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4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BE4F8-9D2B-45BE-A8A3-332E2388B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824" y="6591856"/>
            <a:ext cx="7296115" cy="266144"/>
          </a:xfrm>
        </p:spPr>
        <p:txBody>
          <a:bodyPr>
            <a:no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Harding"/>
              </a:rPr>
              <a:t>.</a:t>
            </a:r>
            <a:br>
              <a:rPr lang="en-US" sz="1200" b="0" dirty="0">
                <a:solidFill>
                  <a:schemeClr val="bg1"/>
                </a:solidFill>
                <a:latin typeface="Harding"/>
              </a:rPr>
            </a:br>
            <a:br>
              <a:rPr lang="en-US" sz="1200" b="0" dirty="0">
                <a:solidFill>
                  <a:schemeClr val="bg1"/>
                </a:solidFill>
                <a:latin typeface="Harding"/>
              </a:rPr>
            </a:br>
            <a:r>
              <a:rPr lang="en-US" sz="1200" b="0" dirty="0">
                <a:solidFill>
                  <a:schemeClr val="bg1"/>
                </a:solidFill>
                <a:latin typeface="+mn-lt"/>
              </a:rPr>
              <a:t>Van Kessel, Nature communications, 2019</a:t>
            </a:r>
            <a:endParaRPr lang="nl-NL" sz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E352F2-3348-48CF-A6AC-C7A420872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92315" y="1354015"/>
            <a:ext cx="5732585" cy="456320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6BC14-93C8-4873-A9E1-0DCD674F2693}"/>
              </a:ext>
            </a:extLst>
          </p:cNvPr>
          <p:cNvSpPr txBox="1"/>
          <p:nvPr/>
        </p:nvSpPr>
        <p:spPr>
          <a:xfrm>
            <a:off x="609382" y="156162"/>
            <a:ext cx="811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Gut microbiota heft </a:t>
            </a:r>
            <a:r>
              <a:rPr lang="en-US" sz="2800" b="1" dirty="0" err="1">
                <a:latin typeface="+mj-lt"/>
              </a:rPr>
              <a:t>invloed</a:t>
            </a:r>
            <a:r>
              <a:rPr lang="en-US" sz="2800" b="1" dirty="0">
                <a:latin typeface="+mj-lt"/>
              </a:rPr>
              <a:t> op levodopa </a:t>
            </a:r>
            <a:r>
              <a:rPr lang="en-US" sz="2800" b="1" dirty="0" err="1">
                <a:latin typeface="+mj-lt"/>
              </a:rPr>
              <a:t>medicatie</a:t>
            </a:r>
            <a:r>
              <a:rPr lang="en-US" sz="28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192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50B0-ECAB-458E-9241-C1144468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FMT4PD study</a:t>
            </a:r>
            <a:endParaRPr lang="nl-NL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7E9C60-6714-4754-806A-B5AB5C8CD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711" y="1135626"/>
            <a:ext cx="11488992" cy="4363476"/>
          </a:xfrm>
        </p:spPr>
      </p:pic>
    </p:spTree>
    <p:extLst>
      <p:ext uri="{BB962C8B-B14F-4D97-AF65-F5344CB8AC3E}">
        <p14:creationId xmlns:p14="http://schemas.microsoft.com/office/powerpoint/2010/main" val="376936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EEA62-45C7-4575-9743-ED551FDC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/>
              <a:t>Tijdens</a:t>
            </a:r>
            <a:r>
              <a:rPr lang="en-US" sz="3200" dirty="0"/>
              <a:t> het </a:t>
            </a:r>
            <a:r>
              <a:rPr lang="en-US" sz="3200" dirty="0" err="1"/>
              <a:t>onderzoek</a:t>
            </a:r>
            <a:endParaRPr lang="nl-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E089B-0620-4322-A305-F1FA12B79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nl-NL" sz="3200" dirty="0"/>
              <a:t>In Totaal 6 keer visite LUMC</a:t>
            </a:r>
          </a:p>
          <a:p>
            <a:endParaRPr lang="nl-NL" sz="3200" dirty="0"/>
          </a:p>
          <a:p>
            <a:r>
              <a:rPr lang="nl-NL" sz="3200" dirty="0"/>
              <a:t>3x bloed afname </a:t>
            </a:r>
          </a:p>
          <a:p>
            <a:endParaRPr lang="nl-NL" sz="3200" dirty="0"/>
          </a:p>
          <a:p>
            <a:r>
              <a:rPr lang="nl-NL" sz="3200" dirty="0"/>
              <a:t>5x Dagboek en vragenlijst invullen</a:t>
            </a:r>
          </a:p>
          <a:p>
            <a:endParaRPr lang="nl-NL" sz="3200" dirty="0"/>
          </a:p>
          <a:p>
            <a:r>
              <a:rPr lang="nl-NL" sz="3200" dirty="0"/>
              <a:t>4x Ontlasting meenemen naar het LUMC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81B2-017B-42EE-9279-9F87C7A672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56D05B5-D364-4AEF-B082-C09BD56261D7}" type="datetime5">
              <a:rPr lang="en-US" smtClean="0"/>
              <a:t>30-Oct-22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B11EC-3A08-443E-AF8D-9AF6DF165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4D971-0682-4631-B3DF-CFD152C78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Insert &gt; 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613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FBF44-8562-4DB4-8C53-F9240F46B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78" y="1278732"/>
            <a:ext cx="10987548" cy="4619148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+mj-lt"/>
              </a:rPr>
              <a:t>Doel van het Onderzoek om te </a:t>
            </a:r>
            <a:r>
              <a:rPr lang="en-US" sz="4400" b="1" dirty="0" err="1">
                <a:latin typeface="+mj-lt"/>
              </a:rPr>
              <a:t>kijken</a:t>
            </a:r>
            <a:r>
              <a:rPr lang="en-US" sz="4400" b="1" dirty="0">
                <a:latin typeface="+mj-lt"/>
              </a:rPr>
              <a:t> of feces </a:t>
            </a:r>
            <a:r>
              <a:rPr lang="en-US" sz="4400" b="1" dirty="0" err="1">
                <a:latin typeface="+mj-lt"/>
              </a:rPr>
              <a:t>transplantattie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veilig</a:t>
            </a:r>
            <a:r>
              <a:rPr lang="en-US" sz="4400" b="1" dirty="0">
                <a:latin typeface="+mj-lt"/>
              </a:rPr>
              <a:t> is </a:t>
            </a:r>
            <a:r>
              <a:rPr lang="en-US" sz="4400" b="1" dirty="0" err="1">
                <a:latin typeface="+mj-lt"/>
              </a:rPr>
              <a:t>voor</a:t>
            </a:r>
            <a:r>
              <a:rPr lang="en-US" sz="4400" b="1" dirty="0">
                <a:latin typeface="+mj-lt"/>
              </a:rPr>
              <a:t> Parkinson </a:t>
            </a:r>
            <a:r>
              <a:rPr lang="en-US" sz="4400" b="1" dirty="0" err="1">
                <a:latin typeface="+mj-lt"/>
              </a:rPr>
              <a:t>patienten</a:t>
            </a:r>
            <a:r>
              <a:rPr lang="en-US" sz="4400" b="1" dirty="0">
                <a:latin typeface="+mj-lt"/>
              </a:rPr>
              <a:t>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D47EF-8117-400A-89E3-C24C846E4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13" y="2963479"/>
            <a:ext cx="2415355" cy="322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95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FBF44-8562-4DB4-8C53-F9240F46B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278732"/>
            <a:ext cx="9586207" cy="4619148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3600" dirty="0" err="1"/>
              <a:t>Verbetering</a:t>
            </a:r>
            <a:r>
              <a:rPr lang="en-US" sz="3600" dirty="0"/>
              <a:t> van </a:t>
            </a:r>
            <a:r>
              <a:rPr lang="en-US" sz="3600" dirty="0" err="1"/>
              <a:t>obstipatie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2. </a:t>
            </a:r>
            <a:r>
              <a:rPr lang="en-US" sz="3600" dirty="0" err="1"/>
              <a:t>Verbetering</a:t>
            </a:r>
            <a:r>
              <a:rPr lang="en-US" sz="3600" dirty="0"/>
              <a:t> van OFF </a:t>
            </a:r>
            <a:r>
              <a:rPr lang="en-US" sz="3600" dirty="0" err="1"/>
              <a:t>momenten</a:t>
            </a:r>
            <a:r>
              <a:rPr lang="en-US" sz="3600" dirty="0"/>
              <a:t> en/of </a:t>
            </a:r>
            <a:r>
              <a:rPr lang="en-US" sz="3600" dirty="0" err="1"/>
              <a:t>overbewegelijkheid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3. </a:t>
            </a:r>
            <a:r>
              <a:rPr lang="en-US" sz="3600" dirty="0" err="1"/>
              <a:t>Mogelijk</a:t>
            </a:r>
            <a:r>
              <a:rPr lang="en-US" sz="3600" dirty="0"/>
              <a:t> </a:t>
            </a:r>
            <a:r>
              <a:rPr lang="en-US" sz="3600" dirty="0" err="1"/>
              <a:t>een</a:t>
            </a:r>
            <a:r>
              <a:rPr lang="en-US" sz="3600" dirty="0"/>
              <a:t> </a:t>
            </a:r>
            <a:r>
              <a:rPr lang="en-US" sz="3600" dirty="0" err="1"/>
              <a:t>positieve</a:t>
            </a:r>
            <a:r>
              <a:rPr lang="en-US" sz="3600" dirty="0"/>
              <a:t> </a:t>
            </a:r>
            <a:r>
              <a:rPr lang="en-US" sz="3600" dirty="0" err="1"/>
              <a:t>invloed</a:t>
            </a:r>
            <a:r>
              <a:rPr lang="en-US" sz="3600" dirty="0"/>
              <a:t> op </a:t>
            </a:r>
            <a:r>
              <a:rPr lang="en-US" sz="3600" dirty="0" err="1"/>
              <a:t>achteruitgang</a:t>
            </a:r>
            <a:r>
              <a:rPr lang="en-US" sz="3600" dirty="0"/>
              <a:t> van de </a:t>
            </a:r>
            <a:r>
              <a:rPr lang="en-US" sz="3600" dirty="0" err="1"/>
              <a:t>ziekte</a:t>
            </a:r>
            <a:endParaRPr lang="nl-NL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6C189-EEFB-4716-81BE-DCCB5F66EBAD}"/>
              </a:ext>
            </a:extLst>
          </p:cNvPr>
          <p:cNvSpPr txBox="1"/>
          <p:nvPr/>
        </p:nvSpPr>
        <p:spPr>
          <a:xfrm>
            <a:off x="530698" y="224524"/>
            <a:ext cx="9291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Mogelijke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voordelen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van </a:t>
            </a:r>
            <a:r>
              <a:rPr lang="en-US" sz="3200" b="1" dirty="0" err="1">
                <a:solidFill>
                  <a:srgbClr val="FFFFFF"/>
                </a:solidFill>
                <a:latin typeface="+mj-lt"/>
              </a:rPr>
              <a:t>deelname</a:t>
            </a:r>
            <a:r>
              <a:rPr lang="en-US" sz="3200" b="1" dirty="0">
                <a:solidFill>
                  <a:srgbClr val="FFFFFF"/>
                </a:solidFill>
                <a:latin typeface="+mj-lt"/>
              </a:rPr>
              <a:t> 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A4A54B-BBEB-4786-875B-521749398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461" y="1671016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57644"/>
      </p:ext>
    </p:extLst>
  </p:cSld>
  <p:clrMapOvr>
    <a:masterClrMapping/>
  </p:clrMapOvr>
</p:sld>
</file>

<file path=ppt/theme/theme1.xml><?xml version="1.0" encoding="utf-8"?>
<a:theme xmlns:a="http://schemas.openxmlformats.org/drawingml/2006/main" name="62-457 Presentatie-LUMC">
  <a:themeElements>
    <a:clrScheme name="Aangepast 31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444</Words>
  <Application>Microsoft Office PowerPoint</Application>
  <PresentationFormat>Breedbeeld</PresentationFormat>
  <Paragraphs>91</Paragraphs>
  <Slides>15</Slides>
  <Notes>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6" baseType="lpstr">
      <vt:lpstr>62-457 Presentatie-LUMC</vt:lpstr>
      <vt:lpstr> De invloed van het microbioom op de Parkinson ziekte</vt:lpstr>
      <vt:lpstr>Geen beschikbare medicatie die de ziekte van Parkinson geneest</vt:lpstr>
      <vt:lpstr>Microbiota gut-brain axis</vt:lpstr>
      <vt:lpstr>Ontsteking reactive spelt een rol in ontwikkeling van Parkinson ziekte</vt:lpstr>
      <vt:lpstr>.  Van Kessel, Nature communications, 2019</vt:lpstr>
      <vt:lpstr>FMT4PD study</vt:lpstr>
      <vt:lpstr>Tijdens het onderzoek</vt:lpstr>
      <vt:lpstr>PowerPoint-presentatie</vt:lpstr>
      <vt:lpstr>PowerPoint-presentatie</vt:lpstr>
      <vt:lpstr>PowerPoint-presentatie</vt:lpstr>
      <vt:lpstr>Onderzoek is in progress….</vt:lpstr>
      <vt:lpstr>Ben u geschikt?</vt:lpstr>
      <vt:lpstr>Fecal microbiota transplantation - FMT</vt:lpstr>
      <vt:lpstr>NDFB in Leiden University Medical Centre (2016)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invloed van het microbioom op de Parkinson ziekte</dc:title>
  <dc:creator>Bekker-Chernova, V.O. (NEUR)</dc:creator>
  <cp:lastModifiedBy>Jan Hengeveld</cp:lastModifiedBy>
  <cp:revision>8</cp:revision>
  <dcterms:created xsi:type="dcterms:W3CDTF">2022-10-20T07:56:54Z</dcterms:created>
  <dcterms:modified xsi:type="dcterms:W3CDTF">2022-10-30T14:48:16Z</dcterms:modified>
</cp:coreProperties>
</file>