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75" r:id="rId2"/>
    <p:sldId id="279" r:id="rId3"/>
    <p:sldId id="276" r:id="rId4"/>
    <p:sldId id="277" r:id="rId5"/>
    <p:sldId id="280" r:id="rId6"/>
    <p:sldId id="281" r:id="rId7"/>
    <p:sldId id="289" r:id="rId8"/>
    <p:sldId id="282" r:id="rId9"/>
    <p:sldId id="283" r:id="rId10"/>
    <p:sldId id="284" r:id="rId11"/>
    <p:sldId id="290" r:id="rId12"/>
    <p:sldId id="292" r:id="rId13"/>
    <p:sldId id="285" r:id="rId14"/>
    <p:sldId id="286" r:id="rId15"/>
    <p:sldId id="287" r:id="rId16"/>
    <p:sldId id="288" r:id="rId17"/>
    <p:sldId id="262" r:id="rId18"/>
    <p:sldId id="270" r:id="rId19"/>
    <p:sldId id="271" r:id="rId20"/>
    <p:sldId id="272" r:id="rId21"/>
    <p:sldId id="261" r:id="rId22"/>
    <p:sldId id="265" r:id="rId23"/>
    <p:sldId id="273" r:id="rId24"/>
  </p:sldIdLst>
  <p:sldSz cx="12192000" cy="6858000"/>
  <p:notesSz cx="6797675" cy="99282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1C62"/>
    <a:srgbClr val="E89E00"/>
    <a:srgbClr val="003741"/>
    <a:srgbClr val="F07814"/>
    <a:srgbClr val="E6000F"/>
    <a:srgbClr val="6AB650"/>
    <a:srgbClr val="009CB4"/>
    <a:srgbClr val="CED9E5"/>
    <a:srgbClr val="00373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37" autoAdjust="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6788308084163343"/>
          <c:y val="1.758802204919383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NL"/>
        </a:p>
      </c:txPr>
    </c:title>
    <c:autoTitleDeleted val="0"/>
    <c:plotArea>
      <c:layout/>
      <c:pieChart>
        <c:varyColors val="1"/>
        <c:ser>
          <c:idx val="0"/>
          <c:order val="0"/>
          <c:tx>
            <c:strRef>
              <c:f>Blad1!$B$1</c:f>
              <c:strCache>
                <c:ptCount val="1"/>
                <c:pt idx="0">
                  <c:v>Gezond beweeg gedrag</c:v>
                </c:pt>
              </c:strCache>
            </c:strRef>
          </c:tx>
          <c:dPt>
            <c:idx val="0"/>
            <c:bubble3D val="0"/>
            <c:spPr>
              <a:solidFill>
                <a:srgbClr val="00B050"/>
              </a:solidFill>
              <a:ln w="19050">
                <a:solidFill>
                  <a:schemeClr val="lt1"/>
                </a:solidFill>
              </a:ln>
              <a:effectLst/>
            </c:spPr>
            <c:extLst>
              <c:ext xmlns:c16="http://schemas.microsoft.com/office/drawing/2014/chart" uri="{C3380CC4-5D6E-409C-BE32-E72D297353CC}">
                <c16:uniqueId val="{00000002-442D-4E73-9782-639BB1FF7ADF}"/>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1-442D-4E73-9782-639BB1FF7ADF}"/>
              </c:ext>
            </c:extLst>
          </c:dPt>
          <c:cat>
            <c:strRef>
              <c:f>Blad1!$A$2:$A$3</c:f>
              <c:strCache>
                <c:ptCount val="2"/>
                <c:pt idx="0">
                  <c:v>Voldoet</c:v>
                </c:pt>
                <c:pt idx="1">
                  <c:v>Voldoet NIET</c:v>
                </c:pt>
              </c:strCache>
            </c:strRef>
          </c:cat>
          <c:val>
            <c:numRef>
              <c:f>Blad1!$B$2:$B$3</c:f>
              <c:numCache>
                <c:formatCode>General</c:formatCode>
                <c:ptCount val="2"/>
                <c:pt idx="0">
                  <c:v>44</c:v>
                </c:pt>
                <c:pt idx="1">
                  <c:v>56</c:v>
                </c:pt>
              </c:numCache>
            </c:numRef>
          </c:val>
          <c:extLst>
            <c:ext xmlns:c16="http://schemas.microsoft.com/office/drawing/2014/chart" uri="{C3380CC4-5D6E-409C-BE32-E72D297353CC}">
              <c16:uniqueId val="{00000000-442D-4E73-9782-639BB1FF7ADF}"/>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8B4459EA-9E68-4B15-ADD3-336A8DAC671A}" type="datetimeFigureOut">
              <a:rPr lang="nl-NL" smtClean="0"/>
              <a:t>22-11-2024</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BE8A1BD9-1485-432A-A1B9-E1F7C6F58217}" type="slidenum">
              <a:rPr lang="nl-NL" smtClean="0"/>
              <a:t>‹#›</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Het onderzoek duurt 16 weken, startend met 4 weken baseline dan 8 weken training en dan nog 4 weken follow-up. Voor het onderzoek zoeken wij 24 mensen met de ziekte van Parkinson en 24 mensen met progressieve MS. Op basis van loting worden deze deelnemers ingedeeld in één van de trainingsgroepen. </a:t>
            </a:r>
          </a:p>
          <a:p>
            <a:endParaRPr lang="nl-NL" baseline="0"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17</a:t>
            </a:fld>
            <a:endParaRPr lang="nl-NL"/>
          </a:p>
        </p:txBody>
      </p:sp>
    </p:spTree>
    <p:extLst>
      <p:ext uri="{BB962C8B-B14F-4D97-AF65-F5344CB8AC3E}">
        <p14:creationId xmlns:p14="http://schemas.microsoft.com/office/powerpoint/2010/main" val="77662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a:p>
            <a:r>
              <a:rPr lang="nl-NL" baseline="0" dirty="0"/>
              <a:t>Voor de </a:t>
            </a:r>
            <a:r>
              <a:rPr lang="nl-NL" baseline="0" dirty="0" err="1"/>
              <a:t>HersenFIT</a:t>
            </a:r>
            <a:r>
              <a:rPr lang="nl-NL" baseline="0" dirty="0"/>
              <a:t> studie zijn wij op zoek naar 48 deelnemers. 24 mensen met Parkinson en 24 mensen met een progressieve vorm van MS.</a:t>
            </a:r>
          </a:p>
          <a:p>
            <a:endParaRPr lang="nl-NL" baseline="0" dirty="0"/>
          </a:p>
          <a:p>
            <a:r>
              <a:rPr lang="nl-NL" baseline="0" dirty="0"/>
              <a:t>Hier zien jullie een overzicht van de in- en exclusiecriteria. </a:t>
            </a:r>
          </a:p>
          <a:p>
            <a:endParaRPr lang="nl-NL" baseline="0" dirty="0"/>
          </a:p>
          <a:p>
            <a:r>
              <a:rPr lang="nl-NL" baseline="0" dirty="0"/>
              <a:t>Het belangrijkst is dat wij op zoek zijn naar mensen met of de ziekte van Parkinson of progressieve MS ouder dan 18 jaar. </a:t>
            </a:r>
          </a:p>
          <a:p>
            <a:endParaRPr lang="nl-NL" baseline="0" dirty="0"/>
          </a:p>
          <a:p>
            <a:r>
              <a:rPr lang="nl-NL" baseline="0" dirty="0"/>
              <a:t>Wij onderzoeken primair het effect van de verschillende vormen van bewegen op angst- en stemmingsklachten. Daarom hebben wij als inclusiecriterium dat patiënten een score groter dan of gelijk aan 8 hebben op een of beide sub-schalen van de Hospital Anxiety and Depression Scale, de HADS (&gt;=8: mogelijke angststoornis of depressie; &gt;=11: vermoedelijke angststoornis of depressie). </a:t>
            </a:r>
          </a:p>
          <a:p>
            <a:endParaRPr lang="nl-NL" baseline="0" dirty="0"/>
          </a:p>
          <a:p>
            <a:r>
              <a:rPr lang="nl-NL" baseline="0" dirty="0"/>
              <a:t>Daarnaast is het belangrijk dat de medicatie stabiel is gedurende vier weken voor start van deelname. </a:t>
            </a:r>
          </a:p>
          <a:p>
            <a:endParaRPr lang="nl-NL" baseline="0" dirty="0"/>
          </a:p>
          <a:p>
            <a:r>
              <a:rPr lang="nl-NL" baseline="0" dirty="0"/>
              <a:t>Tijdens de intake zal aan de hand van het Lausanne protocol worden gekeken of intensief trainen voor een patiënt veilig kan, dus of er geen contra-indicaties zijn. </a:t>
            </a:r>
          </a:p>
          <a:p>
            <a:endParaRPr lang="nl-NL" baseline="0" dirty="0"/>
          </a:p>
          <a:p>
            <a:r>
              <a:rPr lang="nl-NL" baseline="0" dirty="0"/>
              <a:t>Om te controleren of geïnteresseerde mensen ook geschikt zijn voor het onderzoek plannen wij altijd een intake, dus bij twijfel kunnen wij dit altijd verder onderzoek. </a:t>
            </a:r>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21</a:t>
            </a:fld>
            <a:endParaRPr lang="nl-NL"/>
          </a:p>
        </p:txBody>
      </p:sp>
    </p:spTree>
    <p:extLst>
      <p:ext uri="{BB962C8B-B14F-4D97-AF65-F5344CB8AC3E}">
        <p14:creationId xmlns:p14="http://schemas.microsoft.com/office/powerpoint/2010/main" val="2742671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Onderzoek doe je niet alleen dus ik wil graag alle mensen</a:t>
            </a:r>
            <a:r>
              <a:rPr lang="nl-NL" baseline="0" dirty="0"/>
              <a:t> betrokken bij dit onderzoek bedanken. </a:t>
            </a:r>
          </a:p>
          <a:p>
            <a:r>
              <a:rPr lang="nl-NL" baseline="0" dirty="0"/>
              <a:t>Mochten jullie op jullie poli mensen tegen komen die mogelijk geschikt zijn voor deelname aan het onderzoek dan hoor ik dit graag. Jullie of potentiële kandidaten kunnen mij mailen op hersenfit@amsterdamumc.nl en voor meer informatie kun je ook kijken op onze website www.herensfit.amsterdam.</a:t>
            </a:r>
          </a:p>
          <a:p>
            <a:endParaRPr lang="nl-NL" baseline="0" dirty="0"/>
          </a:p>
          <a:p>
            <a:r>
              <a:rPr lang="nl-NL" baseline="0" dirty="0"/>
              <a:t>Heel erg bedankt voor </a:t>
            </a:r>
            <a:r>
              <a:rPr lang="nl-NL" baseline="0"/>
              <a:t>jullie aandacht! </a:t>
            </a:r>
            <a:endParaRPr lang="nl-NL" baseline="0" dirty="0"/>
          </a:p>
          <a:p>
            <a:endParaRPr lang="en-US"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22</a:t>
            </a:fld>
            <a:endParaRPr lang="nl-NL"/>
          </a:p>
        </p:txBody>
      </p:sp>
    </p:spTree>
    <p:extLst>
      <p:ext uri="{BB962C8B-B14F-4D97-AF65-F5344CB8AC3E}">
        <p14:creationId xmlns:p14="http://schemas.microsoft.com/office/powerpoint/2010/main" val="20212912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725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40951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1945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4562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1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2366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4426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3581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0733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9913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68413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13674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53029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9754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3388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4344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17154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Tree>
    <p:extLst>
      <p:ext uri="{BB962C8B-B14F-4D97-AF65-F5344CB8AC3E}">
        <p14:creationId xmlns:p14="http://schemas.microsoft.com/office/powerpoint/2010/main" val="26730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1282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21406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65975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41410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233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210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9827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Voorbeeld voettekst | juli 2018</a:t>
            </a:r>
            <a:endParaRPr lang="nl-NL" dirty="0"/>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5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emf"/><Relationship Id="rId7" Type="http://schemas.openxmlformats.org/officeDocument/2006/relationships/image" Target="../media/image65.png"/><Relationship Id="rId2" Type="http://schemas.openxmlformats.org/officeDocument/2006/relationships/image" Target="../media/image60.emf"/><Relationship Id="rId1" Type="http://schemas.openxmlformats.org/officeDocument/2006/relationships/slideLayout" Target="../slideLayouts/slideLayout3.xml"/><Relationship Id="rId6" Type="http://schemas.openxmlformats.org/officeDocument/2006/relationships/image" Target="../media/image64.emf"/><Relationship Id="rId5" Type="http://schemas.openxmlformats.org/officeDocument/2006/relationships/image" Target="../media/image63.emf"/><Relationship Id="rId10" Type="http://schemas.openxmlformats.org/officeDocument/2006/relationships/image" Target="../media/image68.svg"/><Relationship Id="rId4" Type="http://schemas.openxmlformats.org/officeDocument/2006/relationships/image" Target="../media/image62.emf"/><Relationship Id="rId9"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image" Target="../media/image70.svg"/><Relationship Id="rId21" Type="http://schemas.openxmlformats.org/officeDocument/2006/relationships/image" Target="../media/image88.svg"/><Relationship Id="rId7" Type="http://schemas.openxmlformats.org/officeDocument/2006/relationships/image" Target="../media/image74.svg"/><Relationship Id="rId12" Type="http://schemas.openxmlformats.org/officeDocument/2006/relationships/image" Target="../media/image79.png"/><Relationship Id="rId17" Type="http://schemas.openxmlformats.org/officeDocument/2006/relationships/image" Target="../media/image84.svg"/><Relationship Id="rId25" Type="http://schemas.openxmlformats.org/officeDocument/2006/relationships/image" Target="../media/image92.sv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96.svg"/><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78.svg"/><Relationship Id="rId24" Type="http://schemas.openxmlformats.org/officeDocument/2006/relationships/image" Target="../media/image91.png"/><Relationship Id="rId5" Type="http://schemas.openxmlformats.org/officeDocument/2006/relationships/image" Target="../media/image72.svg"/><Relationship Id="rId15" Type="http://schemas.openxmlformats.org/officeDocument/2006/relationships/image" Target="../media/image82.svg"/><Relationship Id="rId23" Type="http://schemas.openxmlformats.org/officeDocument/2006/relationships/image" Target="../media/image90.svg"/><Relationship Id="rId28" Type="http://schemas.openxmlformats.org/officeDocument/2006/relationships/image" Target="../media/image95.png"/><Relationship Id="rId10" Type="http://schemas.openxmlformats.org/officeDocument/2006/relationships/image" Target="../media/image77.png"/><Relationship Id="rId19" Type="http://schemas.openxmlformats.org/officeDocument/2006/relationships/image" Target="../media/image86.svg"/><Relationship Id="rId31" Type="http://schemas.openxmlformats.org/officeDocument/2006/relationships/image" Target="../media/image98.sv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svg"/><Relationship Id="rId30" Type="http://schemas.openxmlformats.org/officeDocument/2006/relationships/image" Target="../media/image97.pn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06.jpeg"/><Relationship Id="rId3" Type="http://schemas.openxmlformats.org/officeDocument/2006/relationships/image" Target="../media/image100.JPG"/><Relationship Id="rId7" Type="http://schemas.openxmlformats.org/officeDocument/2006/relationships/image" Target="../media/image76.svg"/><Relationship Id="rId12" Type="http://schemas.openxmlformats.org/officeDocument/2006/relationships/image" Target="../media/image105.jpeg"/><Relationship Id="rId2" Type="http://schemas.openxmlformats.org/officeDocument/2006/relationships/image" Target="../media/image99.JPG"/><Relationship Id="rId1" Type="http://schemas.openxmlformats.org/officeDocument/2006/relationships/slideLayout" Target="../slideLayouts/slideLayout3.xml"/><Relationship Id="rId6" Type="http://schemas.openxmlformats.org/officeDocument/2006/relationships/image" Target="../media/image75.png"/><Relationship Id="rId11" Type="http://schemas.openxmlformats.org/officeDocument/2006/relationships/image" Target="../media/image104.jpeg"/><Relationship Id="rId5" Type="http://schemas.openxmlformats.org/officeDocument/2006/relationships/image" Target="../media/image102.JPG"/><Relationship Id="rId10" Type="http://schemas.openxmlformats.org/officeDocument/2006/relationships/image" Target="../media/image103.jpeg"/><Relationship Id="rId4" Type="http://schemas.openxmlformats.org/officeDocument/2006/relationships/image" Target="../media/image101.JPG"/><Relationship Id="rId9" Type="http://schemas.openxmlformats.org/officeDocument/2006/relationships/image" Target="../media/image78.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13.png"/><Relationship Id="rId4" Type="http://schemas.openxmlformats.org/officeDocument/2006/relationships/image" Target="../media/image1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chart" Target="../charts/chart1.xml"/><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D56BF-69BE-D1C8-D0D2-556D0D106357}"/>
              </a:ext>
            </a:extLst>
          </p:cNvPr>
          <p:cNvSpPr>
            <a:spLocks noGrp="1"/>
          </p:cNvSpPr>
          <p:nvPr>
            <p:ph type="ctrTitle"/>
          </p:nvPr>
        </p:nvSpPr>
        <p:spPr/>
        <p:txBody>
          <a:bodyPr/>
          <a:lstStyle/>
          <a:p>
            <a:r>
              <a:rPr lang="nl-NL" dirty="0"/>
              <a:t>HersenFIT</a:t>
            </a:r>
          </a:p>
        </p:txBody>
      </p:sp>
      <p:sp>
        <p:nvSpPr>
          <p:cNvPr id="3" name="Ondertitel 2">
            <a:extLst>
              <a:ext uri="{FF2B5EF4-FFF2-40B4-BE49-F238E27FC236}">
                <a16:creationId xmlns:a16="http://schemas.microsoft.com/office/drawing/2014/main" id="{76B6158E-5DAC-BB9D-6576-21FDF5637A8E}"/>
              </a:ext>
            </a:extLst>
          </p:cNvPr>
          <p:cNvSpPr>
            <a:spLocks noGrp="1"/>
          </p:cNvSpPr>
          <p:nvPr>
            <p:ph type="subTitle" idx="1"/>
          </p:nvPr>
        </p:nvSpPr>
        <p:spPr/>
        <p:txBody>
          <a:bodyPr>
            <a:normAutofit fontScale="62500" lnSpcReduction="20000"/>
          </a:bodyPr>
          <a:lstStyle/>
          <a:p>
            <a:r>
              <a:rPr lang="nl-NL" dirty="0"/>
              <a:t>“Onderzoek naar de effecten van fysieke training op lichaam en geest”</a:t>
            </a:r>
          </a:p>
        </p:txBody>
      </p:sp>
      <p:pic>
        <p:nvPicPr>
          <p:cNvPr id="5" name="Afbeelding 4">
            <a:extLst>
              <a:ext uri="{FF2B5EF4-FFF2-40B4-BE49-F238E27FC236}">
                <a16:creationId xmlns:a16="http://schemas.microsoft.com/office/drawing/2014/main" id="{D1D31E8F-F941-9710-8F82-E386E5453D71}"/>
              </a:ext>
            </a:extLst>
          </p:cNvPr>
          <p:cNvPicPr>
            <a:picLocks noChangeAspect="1"/>
          </p:cNvPicPr>
          <p:nvPr/>
        </p:nvPicPr>
        <p:blipFill>
          <a:blip r:embed="rId2"/>
          <a:stretch>
            <a:fillRect/>
          </a:stretch>
        </p:blipFill>
        <p:spPr>
          <a:xfrm>
            <a:off x="8513897" y="3558332"/>
            <a:ext cx="3083559" cy="2409193"/>
          </a:xfrm>
          <a:prstGeom prst="rect">
            <a:avLst/>
          </a:prstGeom>
        </p:spPr>
      </p:pic>
      <p:sp>
        <p:nvSpPr>
          <p:cNvPr id="7" name="Tekstvak 6">
            <a:extLst>
              <a:ext uri="{FF2B5EF4-FFF2-40B4-BE49-F238E27FC236}">
                <a16:creationId xmlns:a16="http://schemas.microsoft.com/office/drawing/2014/main" id="{D06011AF-D5DE-7AAA-8193-3A34215672AE}"/>
              </a:ext>
            </a:extLst>
          </p:cNvPr>
          <p:cNvSpPr txBox="1"/>
          <p:nvPr/>
        </p:nvSpPr>
        <p:spPr>
          <a:xfrm>
            <a:off x="0" y="3446933"/>
            <a:ext cx="6097384" cy="338554"/>
          </a:xfrm>
          <a:prstGeom prst="rect">
            <a:avLst/>
          </a:prstGeom>
          <a:noFill/>
        </p:spPr>
        <p:txBody>
          <a:bodyPr wrap="square">
            <a:spAutoFit/>
          </a:bodyPr>
          <a:lstStyle/>
          <a:p>
            <a:r>
              <a:rPr lang="en-US" sz="1600" b="1" dirty="0" err="1">
                <a:solidFill>
                  <a:srgbClr val="951C62"/>
                </a:solidFill>
              </a:rPr>
              <a:t>Onderzoeksteam</a:t>
            </a:r>
            <a:r>
              <a:rPr lang="en-US" sz="1600" b="1" dirty="0">
                <a:solidFill>
                  <a:srgbClr val="951C62"/>
                </a:solidFill>
              </a:rPr>
              <a:t> </a:t>
            </a:r>
          </a:p>
        </p:txBody>
      </p:sp>
      <p:pic>
        <p:nvPicPr>
          <p:cNvPr id="10" name="Afbeelding 9">
            <a:extLst>
              <a:ext uri="{FF2B5EF4-FFF2-40B4-BE49-F238E27FC236}">
                <a16:creationId xmlns:a16="http://schemas.microsoft.com/office/drawing/2014/main" id="{62E1493C-55C6-307A-3E2D-F26434E110A8}"/>
              </a:ext>
            </a:extLst>
          </p:cNvPr>
          <p:cNvPicPr>
            <a:picLocks noChangeAspect="1"/>
          </p:cNvPicPr>
          <p:nvPr/>
        </p:nvPicPr>
        <p:blipFill rotWithShape="1">
          <a:blip r:embed="rId3"/>
          <a:srcRect l="7802" t="7368" r="12082" b="1"/>
          <a:stretch/>
        </p:blipFill>
        <p:spPr>
          <a:xfrm>
            <a:off x="101559" y="3793931"/>
            <a:ext cx="762758" cy="1017010"/>
          </a:xfrm>
          <a:prstGeom prst="rect">
            <a:avLst/>
          </a:prstGeom>
        </p:spPr>
      </p:pic>
      <p:pic>
        <p:nvPicPr>
          <p:cNvPr id="1026" name="Picture 2" descr="De onderzoekers">
            <a:extLst>
              <a:ext uri="{FF2B5EF4-FFF2-40B4-BE49-F238E27FC236}">
                <a16:creationId xmlns:a16="http://schemas.microsoft.com/office/drawing/2014/main" id="{5EE114C0-9874-DFDC-6E13-E799EE0F426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809" y="5102801"/>
            <a:ext cx="762758" cy="10979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onderzoekers">
            <a:extLst>
              <a:ext uri="{FF2B5EF4-FFF2-40B4-BE49-F238E27FC236}">
                <a16:creationId xmlns:a16="http://schemas.microsoft.com/office/drawing/2014/main" id="{4C339A83-6BD7-B3CA-9DDE-31B744D3568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01529" y="3785487"/>
            <a:ext cx="762758" cy="10170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onderzoekers">
            <a:extLst>
              <a:ext uri="{FF2B5EF4-FFF2-40B4-BE49-F238E27FC236}">
                <a16:creationId xmlns:a16="http://schemas.microsoft.com/office/drawing/2014/main" id="{AE622329-D0C7-388D-0587-2C4657D5A9A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37409" y="5094357"/>
            <a:ext cx="826878" cy="10979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4B5619A-DDA0-DFFF-832F-58F703D079A2}"/>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5809490" y="3785487"/>
            <a:ext cx="762758" cy="101701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B2CBAFF6-5A52-1098-4346-E8FA0F661DAF}"/>
              </a:ext>
            </a:extLst>
          </p:cNvPr>
          <p:cNvSpPr txBox="1"/>
          <p:nvPr/>
        </p:nvSpPr>
        <p:spPr>
          <a:xfrm>
            <a:off x="793063" y="3893556"/>
            <a:ext cx="1941961" cy="830997"/>
          </a:xfrm>
          <a:prstGeom prst="rect">
            <a:avLst/>
          </a:prstGeom>
          <a:noFill/>
        </p:spPr>
        <p:txBody>
          <a:bodyPr wrap="square" rtlCol="0">
            <a:spAutoFit/>
          </a:bodyPr>
          <a:lstStyle/>
          <a:p>
            <a:r>
              <a:rPr lang="nl-NL" sz="1200" b="1" dirty="0">
                <a:solidFill>
                  <a:srgbClr val="951C62"/>
                </a:solidFill>
              </a:rPr>
              <a:t>Arianne Gravesteijn</a:t>
            </a:r>
          </a:p>
          <a:p>
            <a:r>
              <a:rPr lang="nl-NL" sz="1200" dirty="0">
                <a:solidFill>
                  <a:srgbClr val="951C62"/>
                </a:solidFill>
              </a:rPr>
              <a:t>Uitvoerend onderzoeker</a:t>
            </a:r>
          </a:p>
          <a:p>
            <a:r>
              <a:rPr lang="nl-NL" sz="1200" dirty="0">
                <a:solidFill>
                  <a:srgbClr val="951C62"/>
                </a:solidFill>
              </a:rPr>
              <a:t>Fysiotherapeut</a:t>
            </a:r>
          </a:p>
          <a:p>
            <a:r>
              <a:rPr lang="nl-NL" sz="1200" dirty="0">
                <a:solidFill>
                  <a:srgbClr val="951C62"/>
                </a:solidFill>
              </a:rPr>
              <a:t>Bewegingswetenschapper </a:t>
            </a:r>
          </a:p>
        </p:txBody>
      </p:sp>
      <p:sp>
        <p:nvSpPr>
          <p:cNvPr id="12" name="Tekstvak 11">
            <a:extLst>
              <a:ext uri="{FF2B5EF4-FFF2-40B4-BE49-F238E27FC236}">
                <a16:creationId xmlns:a16="http://schemas.microsoft.com/office/drawing/2014/main" id="{DD9F2F5F-93B9-2EF1-C533-9E3C7BC898D3}"/>
              </a:ext>
            </a:extLst>
          </p:cNvPr>
          <p:cNvSpPr txBox="1"/>
          <p:nvPr/>
        </p:nvSpPr>
        <p:spPr>
          <a:xfrm>
            <a:off x="793062" y="5236257"/>
            <a:ext cx="1941961" cy="830997"/>
          </a:xfrm>
          <a:prstGeom prst="rect">
            <a:avLst/>
          </a:prstGeom>
          <a:noFill/>
        </p:spPr>
        <p:txBody>
          <a:bodyPr wrap="square" rtlCol="0">
            <a:spAutoFit/>
          </a:bodyPr>
          <a:lstStyle/>
          <a:p>
            <a:r>
              <a:rPr lang="nl-NL" sz="1200" b="1" dirty="0">
                <a:solidFill>
                  <a:srgbClr val="951C62"/>
                </a:solidFill>
              </a:rPr>
              <a:t>Erwin van Wegen</a:t>
            </a:r>
          </a:p>
          <a:p>
            <a:r>
              <a:rPr lang="nl-NL" sz="1200" dirty="0">
                <a:solidFill>
                  <a:srgbClr val="951C62"/>
                </a:solidFill>
              </a:rPr>
              <a:t>Hoofdonderzoeker</a:t>
            </a:r>
          </a:p>
          <a:p>
            <a:r>
              <a:rPr lang="nl-NL" sz="1200" dirty="0">
                <a:solidFill>
                  <a:srgbClr val="951C62"/>
                </a:solidFill>
              </a:rPr>
              <a:t>Bewegingswetenschapper</a:t>
            </a:r>
          </a:p>
          <a:p>
            <a:r>
              <a:rPr lang="nl-NL" sz="1200" dirty="0">
                <a:solidFill>
                  <a:srgbClr val="951C62"/>
                </a:solidFill>
              </a:rPr>
              <a:t>Universitair hoofddocent </a:t>
            </a:r>
          </a:p>
        </p:txBody>
      </p:sp>
      <p:sp>
        <p:nvSpPr>
          <p:cNvPr id="13" name="Tekstvak 12">
            <a:extLst>
              <a:ext uri="{FF2B5EF4-FFF2-40B4-BE49-F238E27FC236}">
                <a16:creationId xmlns:a16="http://schemas.microsoft.com/office/drawing/2014/main" id="{9663FA62-0649-8E4A-AF69-584A6679084D}"/>
              </a:ext>
            </a:extLst>
          </p:cNvPr>
          <p:cNvSpPr txBox="1"/>
          <p:nvPr/>
        </p:nvSpPr>
        <p:spPr>
          <a:xfrm>
            <a:off x="3497470" y="3893556"/>
            <a:ext cx="2196748" cy="830997"/>
          </a:xfrm>
          <a:prstGeom prst="rect">
            <a:avLst/>
          </a:prstGeom>
          <a:noFill/>
        </p:spPr>
        <p:txBody>
          <a:bodyPr wrap="square" rtlCol="0">
            <a:spAutoFit/>
          </a:bodyPr>
          <a:lstStyle/>
          <a:p>
            <a:r>
              <a:rPr lang="nl-NL" sz="1200" b="1" dirty="0">
                <a:solidFill>
                  <a:srgbClr val="951C62"/>
                </a:solidFill>
              </a:rPr>
              <a:t>Odile van den Heuvel</a:t>
            </a:r>
          </a:p>
          <a:p>
            <a:r>
              <a:rPr lang="nl-NL" sz="1200" dirty="0">
                <a:solidFill>
                  <a:srgbClr val="951C62"/>
                </a:solidFill>
              </a:rPr>
              <a:t>Hoofdonderzoeker</a:t>
            </a:r>
          </a:p>
          <a:p>
            <a:r>
              <a:rPr lang="nl-NL" sz="1200" dirty="0">
                <a:solidFill>
                  <a:srgbClr val="951C62"/>
                </a:solidFill>
              </a:rPr>
              <a:t>Psychiater</a:t>
            </a:r>
          </a:p>
          <a:p>
            <a:r>
              <a:rPr lang="nl-NL" sz="1200" dirty="0">
                <a:solidFill>
                  <a:srgbClr val="951C62"/>
                </a:solidFill>
              </a:rPr>
              <a:t>Hoogleraar Neuropsychiatrie</a:t>
            </a:r>
          </a:p>
        </p:txBody>
      </p:sp>
      <p:sp>
        <p:nvSpPr>
          <p:cNvPr id="14" name="Tekstvak 13">
            <a:extLst>
              <a:ext uri="{FF2B5EF4-FFF2-40B4-BE49-F238E27FC236}">
                <a16:creationId xmlns:a16="http://schemas.microsoft.com/office/drawing/2014/main" id="{B027DBC3-017A-0FEF-5F0B-D87300BED4A5}"/>
              </a:ext>
            </a:extLst>
          </p:cNvPr>
          <p:cNvSpPr txBox="1"/>
          <p:nvPr/>
        </p:nvSpPr>
        <p:spPr>
          <a:xfrm>
            <a:off x="3497470" y="5225602"/>
            <a:ext cx="2196748" cy="830997"/>
          </a:xfrm>
          <a:prstGeom prst="rect">
            <a:avLst/>
          </a:prstGeom>
          <a:noFill/>
        </p:spPr>
        <p:txBody>
          <a:bodyPr wrap="square" rtlCol="0">
            <a:spAutoFit/>
          </a:bodyPr>
          <a:lstStyle/>
          <a:p>
            <a:r>
              <a:rPr lang="nl-NL" sz="1200" b="1" dirty="0">
                <a:solidFill>
                  <a:srgbClr val="951C62"/>
                </a:solidFill>
              </a:rPr>
              <a:t>Vincent de Groot</a:t>
            </a:r>
            <a:endParaRPr lang="nl-NL" sz="1200" dirty="0">
              <a:solidFill>
                <a:srgbClr val="951C62"/>
              </a:solidFill>
            </a:endParaRPr>
          </a:p>
          <a:p>
            <a:r>
              <a:rPr lang="nl-NL" sz="1200" dirty="0">
                <a:solidFill>
                  <a:srgbClr val="951C62"/>
                </a:solidFill>
              </a:rPr>
              <a:t>Revalidatiearts </a:t>
            </a:r>
          </a:p>
          <a:p>
            <a:r>
              <a:rPr lang="nl-NL" sz="1200" dirty="0">
                <a:solidFill>
                  <a:srgbClr val="951C62"/>
                </a:solidFill>
              </a:rPr>
              <a:t>Hoogleraar Revalidatiegeneeskunde</a:t>
            </a:r>
          </a:p>
        </p:txBody>
      </p:sp>
      <p:sp>
        <p:nvSpPr>
          <p:cNvPr id="15" name="Tekstvak 14">
            <a:extLst>
              <a:ext uri="{FF2B5EF4-FFF2-40B4-BE49-F238E27FC236}">
                <a16:creationId xmlns:a16="http://schemas.microsoft.com/office/drawing/2014/main" id="{928C0B7B-125A-9036-9F43-573792F67BDE}"/>
              </a:ext>
            </a:extLst>
          </p:cNvPr>
          <p:cNvSpPr txBox="1"/>
          <p:nvPr/>
        </p:nvSpPr>
        <p:spPr>
          <a:xfrm>
            <a:off x="6537493" y="3886937"/>
            <a:ext cx="2196748" cy="646331"/>
          </a:xfrm>
          <a:prstGeom prst="rect">
            <a:avLst/>
          </a:prstGeom>
          <a:noFill/>
        </p:spPr>
        <p:txBody>
          <a:bodyPr wrap="square" rtlCol="0">
            <a:spAutoFit/>
          </a:bodyPr>
          <a:lstStyle/>
          <a:p>
            <a:r>
              <a:rPr lang="nl-NL" sz="1200" b="1" dirty="0">
                <a:solidFill>
                  <a:srgbClr val="951C62"/>
                </a:solidFill>
              </a:rPr>
              <a:t>Marc Rietberg</a:t>
            </a:r>
            <a:endParaRPr lang="nl-NL" sz="1200" dirty="0">
              <a:solidFill>
                <a:srgbClr val="951C62"/>
              </a:solidFill>
            </a:endParaRPr>
          </a:p>
          <a:p>
            <a:r>
              <a:rPr lang="nl-NL" sz="1200" dirty="0">
                <a:solidFill>
                  <a:srgbClr val="951C62"/>
                </a:solidFill>
              </a:rPr>
              <a:t>Fysiotherapeut</a:t>
            </a:r>
          </a:p>
          <a:p>
            <a:r>
              <a:rPr lang="nl-NL" sz="1200" dirty="0">
                <a:solidFill>
                  <a:srgbClr val="951C62"/>
                </a:solidFill>
              </a:rPr>
              <a:t>Bewegingswetenschapper</a:t>
            </a:r>
          </a:p>
        </p:txBody>
      </p:sp>
    </p:spTree>
    <p:extLst>
      <p:ext uri="{BB962C8B-B14F-4D97-AF65-F5344CB8AC3E}">
        <p14:creationId xmlns:p14="http://schemas.microsoft.com/office/powerpoint/2010/main" val="224856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50AA02-006A-74D1-CD06-5D6CACC2D02C}"/>
              </a:ext>
            </a:extLst>
          </p:cNvPr>
          <p:cNvSpPr>
            <a:spLocks noGrp="1"/>
          </p:cNvSpPr>
          <p:nvPr>
            <p:ph type="title"/>
          </p:nvPr>
        </p:nvSpPr>
        <p:spPr/>
        <p:txBody>
          <a:bodyPr/>
          <a:lstStyle/>
          <a:p>
            <a:pPr algn="ctr"/>
            <a:r>
              <a:rPr lang="nl-NL" dirty="0"/>
              <a:t>Sport en gezond bewegen bij Parkinson – </a:t>
            </a:r>
            <a:r>
              <a:rPr lang="nl-NL" b="0" i="1" dirty="0"/>
              <a:t>Wat weten we al?</a:t>
            </a:r>
          </a:p>
        </p:txBody>
      </p:sp>
      <p:sp>
        <p:nvSpPr>
          <p:cNvPr id="3" name="Tijdelijke aanduiding voor inhoud 2">
            <a:extLst>
              <a:ext uri="{FF2B5EF4-FFF2-40B4-BE49-F238E27FC236}">
                <a16:creationId xmlns:a16="http://schemas.microsoft.com/office/drawing/2014/main" id="{A6468B10-4ABF-0C76-7DA5-C005B3E1FE66}"/>
              </a:ext>
            </a:extLst>
          </p:cNvPr>
          <p:cNvSpPr>
            <a:spLocks noGrp="1"/>
          </p:cNvSpPr>
          <p:nvPr>
            <p:ph sz="half" idx="2"/>
          </p:nvPr>
        </p:nvSpPr>
        <p:spPr/>
        <p:txBody>
          <a:bodyPr/>
          <a:lstStyle/>
          <a:p>
            <a:pPr marL="0" indent="0">
              <a:buNone/>
            </a:pPr>
            <a:r>
              <a:rPr lang="nl-NL" b="1" dirty="0" err="1">
                <a:solidFill>
                  <a:srgbClr val="951C62"/>
                </a:solidFill>
              </a:rPr>
              <a:t>Exercise</a:t>
            </a:r>
            <a:r>
              <a:rPr lang="nl-NL" b="1" dirty="0">
                <a:solidFill>
                  <a:srgbClr val="951C62"/>
                </a:solidFill>
              </a:rPr>
              <a:t> </a:t>
            </a:r>
            <a:r>
              <a:rPr lang="nl-NL" dirty="0"/>
              <a:t>= geplande, gestructureerde en herhaalde fysieke activiteit met als goed het verbeteren of behouden van fysieke fitheid en/of gezondheid. </a:t>
            </a:r>
          </a:p>
          <a:p>
            <a:pPr marL="0" indent="0">
              <a:buNone/>
            </a:pPr>
            <a:endParaRPr lang="nl-NL" dirty="0">
              <a:solidFill>
                <a:srgbClr val="951C62"/>
              </a:solidFill>
            </a:endParaRPr>
          </a:p>
          <a:p>
            <a:pPr marL="0" indent="0">
              <a:buNone/>
            </a:pPr>
            <a:endParaRPr lang="nl-NL" dirty="0">
              <a:solidFill>
                <a:srgbClr val="951C62"/>
              </a:solidFill>
            </a:endParaRPr>
          </a:p>
        </p:txBody>
      </p:sp>
      <p:sp>
        <p:nvSpPr>
          <p:cNvPr id="4" name="Tijdelijke aanduiding voor voettekst 3">
            <a:extLst>
              <a:ext uri="{FF2B5EF4-FFF2-40B4-BE49-F238E27FC236}">
                <a16:creationId xmlns:a16="http://schemas.microsoft.com/office/drawing/2014/main" id="{4CDF3DB7-9979-ADCC-C3C7-827BC152C6B8}"/>
              </a:ext>
            </a:extLst>
          </p:cNvPr>
          <p:cNvSpPr>
            <a:spLocks noGrp="1"/>
          </p:cNvSpPr>
          <p:nvPr>
            <p:ph type="ftr" sz="quarter" idx="11"/>
          </p:nvPr>
        </p:nvSpPr>
        <p:spPr/>
        <p:txBody>
          <a:bodyPr/>
          <a:lstStyle/>
          <a:p>
            <a:r>
              <a:rPr lang="nl-NL" dirty="0"/>
              <a:t>Parkinson Café </a:t>
            </a:r>
          </a:p>
        </p:txBody>
      </p:sp>
      <p:pic>
        <p:nvPicPr>
          <p:cNvPr id="5" name="Afbeelding 4">
            <a:extLst>
              <a:ext uri="{FF2B5EF4-FFF2-40B4-BE49-F238E27FC236}">
                <a16:creationId xmlns:a16="http://schemas.microsoft.com/office/drawing/2014/main" id="{9AF41287-D672-BF8D-6194-47DB625DBF4C}"/>
              </a:ext>
            </a:extLst>
          </p:cNvPr>
          <p:cNvPicPr>
            <a:picLocks noChangeAspect="1"/>
          </p:cNvPicPr>
          <p:nvPr/>
        </p:nvPicPr>
        <p:blipFill>
          <a:blip r:embed="rId2"/>
          <a:stretch>
            <a:fillRect/>
          </a:stretch>
        </p:blipFill>
        <p:spPr>
          <a:xfrm>
            <a:off x="916036" y="4233283"/>
            <a:ext cx="541584" cy="584035"/>
          </a:xfrm>
          <a:prstGeom prst="rect">
            <a:avLst/>
          </a:prstGeom>
        </p:spPr>
      </p:pic>
      <p:sp>
        <p:nvSpPr>
          <p:cNvPr id="6" name="Tekstvak 5">
            <a:extLst>
              <a:ext uri="{FF2B5EF4-FFF2-40B4-BE49-F238E27FC236}">
                <a16:creationId xmlns:a16="http://schemas.microsoft.com/office/drawing/2014/main" id="{2549BB6D-2FCF-DE6D-0C47-74CB43818104}"/>
              </a:ext>
            </a:extLst>
          </p:cNvPr>
          <p:cNvSpPr txBox="1"/>
          <p:nvPr/>
        </p:nvSpPr>
        <p:spPr>
          <a:xfrm>
            <a:off x="1564610" y="4386800"/>
            <a:ext cx="1466620" cy="276999"/>
          </a:xfrm>
          <a:prstGeom prst="rect">
            <a:avLst/>
          </a:prstGeom>
          <a:noFill/>
        </p:spPr>
        <p:txBody>
          <a:bodyPr wrap="none" rtlCol="0">
            <a:spAutoFit/>
          </a:bodyPr>
          <a:lstStyle/>
          <a:p>
            <a:r>
              <a:rPr lang="en-US" sz="1200" b="1" dirty="0" err="1">
                <a:solidFill>
                  <a:srgbClr val="003741"/>
                </a:solidFill>
              </a:rPr>
              <a:t>Veilig</a:t>
            </a:r>
            <a:r>
              <a:rPr lang="en-US" sz="1200" b="1" dirty="0">
                <a:solidFill>
                  <a:srgbClr val="003741"/>
                </a:solidFill>
              </a:rPr>
              <a:t> en </a:t>
            </a:r>
            <a:r>
              <a:rPr lang="en-US" sz="1200" b="1" dirty="0" err="1">
                <a:solidFill>
                  <a:srgbClr val="003741"/>
                </a:solidFill>
              </a:rPr>
              <a:t>haalbaar</a:t>
            </a:r>
            <a:endParaRPr lang="en-US" sz="1200" b="1" dirty="0">
              <a:solidFill>
                <a:srgbClr val="003741"/>
              </a:solidFill>
            </a:endParaRPr>
          </a:p>
        </p:txBody>
      </p:sp>
      <p:pic>
        <p:nvPicPr>
          <p:cNvPr id="7" name="Afbeelding 6">
            <a:extLst>
              <a:ext uri="{FF2B5EF4-FFF2-40B4-BE49-F238E27FC236}">
                <a16:creationId xmlns:a16="http://schemas.microsoft.com/office/drawing/2014/main" id="{1C2BD82D-667F-12F7-E817-9DB91E946842}"/>
              </a:ext>
            </a:extLst>
          </p:cNvPr>
          <p:cNvPicPr>
            <a:picLocks noChangeAspect="1"/>
          </p:cNvPicPr>
          <p:nvPr/>
        </p:nvPicPr>
        <p:blipFill>
          <a:blip r:embed="rId3"/>
          <a:stretch>
            <a:fillRect/>
          </a:stretch>
        </p:blipFill>
        <p:spPr>
          <a:xfrm>
            <a:off x="5709136" y="3905013"/>
            <a:ext cx="647567" cy="647567"/>
          </a:xfrm>
          <a:prstGeom prst="rect">
            <a:avLst/>
          </a:prstGeom>
        </p:spPr>
      </p:pic>
      <p:pic>
        <p:nvPicPr>
          <p:cNvPr id="8" name="Afbeelding 7">
            <a:extLst>
              <a:ext uri="{FF2B5EF4-FFF2-40B4-BE49-F238E27FC236}">
                <a16:creationId xmlns:a16="http://schemas.microsoft.com/office/drawing/2014/main" id="{A4FE7CC9-CAD8-4D9E-E089-921C783112CF}"/>
              </a:ext>
            </a:extLst>
          </p:cNvPr>
          <p:cNvPicPr>
            <a:picLocks noChangeAspect="1"/>
          </p:cNvPicPr>
          <p:nvPr/>
        </p:nvPicPr>
        <p:blipFill>
          <a:blip r:embed="rId4"/>
          <a:stretch>
            <a:fillRect/>
          </a:stretch>
        </p:blipFill>
        <p:spPr>
          <a:xfrm>
            <a:off x="3486576" y="3882253"/>
            <a:ext cx="578557" cy="921940"/>
          </a:xfrm>
          <a:prstGeom prst="rect">
            <a:avLst/>
          </a:prstGeom>
        </p:spPr>
      </p:pic>
      <p:pic>
        <p:nvPicPr>
          <p:cNvPr id="9" name="Afbeelding 8">
            <a:extLst>
              <a:ext uri="{FF2B5EF4-FFF2-40B4-BE49-F238E27FC236}">
                <a16:creationId xmlns:a16="http://schemas.microsoft.com/office/drawing/2014/main" id="{2763B063-DE7C-47A2-393C-9C8FE68B4DFC}"/>
              </a:ext>
            </a:extLst>
          </p:cNvPr>
          <p:cNvPicPr>
            <a:picLocks noChangeAspect="1"/>
          </p:cNvPicPr>
          <p:nvPr/>
        </p:nvPicPr>
        <p:blipFill>
          <a:blip r:embed="rId5"/>
          <a:stretch>
            <a:fillRect/>
          </a:stretch>
        </p:blipFill>
        <p:spPr>
          <a:xfrm>
            <a:off x="3486576" y="5008980"/>
            <a:ext cx="831218" cy="752825"/>
          </a:xfrm>
          <a:prstGeom prst="rect">
            <a:avLst/>
          </a:prstGeom>
        </p:spPr>
      </p:pic>
      <p:pic>
        <p:nvPicPr>
          <p:cNvPr id="10" name="Afbeelding 9">
            <a:extLst>
              <a:ext uri="{FF2B5EF4-FFF2-40B4-BE49-F238E27FC236}">
                <a16:creationId xmlns:a16="http://schemas.microsoft.com/office/drawing/2014/main" id="{589C52A9-6C08-A7A4-4E60-50FD6FDD177D}"/>
              </a:ext>
            </a:extLst>
          </p:cNvPr>
          <p:cNvPicPr>
            <a:picLocks noChangeAspect="1"/>
          </p:cNvPicPr>
          <p:nvPr/>
        </p:nvPicPr>
        <p:blipFill>
          <a:blip r:embed="rId6"/>
          <a:stretch>
            <a:fillRect/>
          </a:stretch>
        </p:blipFill>
        <p:spPr>
          <a:xfrm>
            <a:off x="5709136" y="5136906"/>
            <a:ext cx="741237" cy="741237"/>
          </a:xfrm>
          <a:prstGeom prst="rect">
            <a:avLst/>
          </a:prstGeom>
        </p:spPr>
      </p:pic>
      <p:sp>
        <p:nvSpPr>
          <p:cNvPr id="11" name="Tekstvak 10">
            <a:extLst>
              <a:ext uri="{FF2B5EF4-FFF2-40B4-BE49-F238E27FC236}">
                <a16:creationId xmlns:a16="http://schemas.microsoft.com/office/drawing/2014/main" id="{E180A162-B043-CCE8-A6A3-CDEA8869F4A4}"/>
              </a:ext>
            </a:extLst>
          </p:cNvPr>
          <p:cNvSpPr txBox="1"/>
          <p:nvPr/>
        </p:nvSpPr>
        <p:spPr>
          <a:xfrm>
            <a:off x="6316119" y="4109801"/>
            <a:ext cx="1728358" cy="276999"/>
          </a:xfrm>
          <a:prstGeom prst="rect">
            <a:avLst/>
          </a:prstGeom>
          <a:noFill/>
        </p:spPr>
        <p:txBody>
          <a:bodyPr wrap="none" rtlCol="0">
            <a:spAutoFit/>
          </a:bodyPr>
          <a:lstStyle/>
          <a:p>
            <a:r>
              <a:rPr lang="en-US" sz="1200" dirty="0" err="1">
                <a:solidFill>
                  <a:srgbClr val="003741"/>
                </a:solidFill>
              </a:rPr>
              <a:t>Dagelijkse</a:t>
            </a:r>
            <a:r>
              <a:rPr lang="en-US" sz="1200" dirty="0">
                <a:solidFill>
                  <a:srgbClr val="003741"/>
                </a:solidFill>
              </a:rPr>
              <a:t> </a:t>
            </a:r>
            <a:r>
              <a:rPr lang="en-US" sz="1200" dirty="0" err="1">
                <a:solidFill>
                  <a:srgbClr val="003741"/>
                </a:solidFill>
              </a:rPr>
              <a:t>activiteiten</a:t>
            </a:r>
            <a:endParaRPr lang="en-US" sz="1200" dirty="0">
              <a:solidFill>
                <a:srgbClr val="003741"/>
              </a:solidFill>
            </a:endParaRPr>
          </a:p>
        </p:txBody>
      </p:sp>
      <p:sp>
        <p:nvSpPr>
          <p:cNvPr id="12" name="Tekstvak 11">
            <a:extLst>
              <a:ext uri="{FF2B5EF4-FFF2-40B4-BE49-F238E27FC236}">
                <a16:creationId xmlns:a16="http://schemas.microsoft.com/office/drawing/2014/main" id="{740997CB-9B7A-B00E-BDDB-11B5EB9B7CAA}"/>
              </a:ext>
            </a:extLst>
          </p:cNvPr>
          <p:cNvSpPr txBox="1"/>
          <p:nvPr/>
        </p:nvSpPr>
        <p:spPr>
          <a:xfrm>
            <a:off x="4062437" y="4204723"/>
            <a:ext cx="1191352" cy="276999"/>
          </a:xfrm>
          <a:prstGeom prst="rect">
            <a:avLst/>
          </a:prstGeom>
          <a:noFill/>
        </p:spPr>
        <p:txBody>
          <a:bodyPr wrap="none" rtlCol="0">
            <a:spAutoFit/>
          </a:bodyPr>
          <a:lstStyle/>
          <a:p>
            <a:r>
              <a:rPr lang="en-US" sz="1200" dirty="0" err="1">
                <a:solidFill>
                  <a:srgbClr val="003741"/>
                </a:solidFill>
              </a:rPr>
              <a:t>Fysieke</a:t>
            </a:r>
            <a:r>
              <a:rPr lang="en-US" sz="1200" dirty="0">
                <a:solidFill>
                  <a:srgbClr val="003741"/>
                </a:solidFill>
              </a:rPr>
              <a:t> </a:t>
            </a:r>
            <a:r>
              <a:rPr lang="en-US" sz="1200" dirty="0" err="1">
                <a:solidFill>
                  <a:srgbClr val="003741"/>
                </a:solidFill>
              </a:rPr>
              <a:t>fitheid</a:t>
            </a:r>
            <a:endParaRPr lang="en-US" sz="1200" dirty="0">
              <a:solidFill>
                <a:srgbClr val="003741"/>
              </a:solidFill>
            </a:endParaRPr>
          </a:p>
        </p:txBody>
      </p:sp>
      <p:sp>
        <p:nvSpPr>
          <p:cNvPr id="13" name="Tekstvak 12">
            <a:extLst>
              <a:ext uri="{FF2B5EF4-FFF2-40B4-BE49-F238E27FC236}">
                <a16:creationId xmlns:a16="http://schemas.microsoft.com/office/drawing/2014/main" id="{432F9083-97FC-BB48-551A-18C8D2C0957A}"/>
              </a:ext>
            </a:extLst>
          </p:cNvPr>
          <p:cNvSpPr txBox="1"/>
          <p:nvPr/>
        </p:nvSpPr>
        <p:spPr>
          <a:xfrm>
            <a:off x="4134143" y="5299521"/>
            <a:ext cx="1534394" cy="276999"/>
          </a:xfrm>
          <a:prstGeom prst="rect">
            <a:avLst/>
          </a:prstGeom>
          <a:noFill/>
        </p:spPr>
        <p:txBody>
          <a:bodyPr wrap="none" rtlCol="0">
            <a:spAutoFit/>
          </a:bodyPr>
          <a:lstStyle/>
          <a:p>
            <a:r>
              <a:rPr lang="en-US" sz="1200" dirty="0" err="1">
                <a:solidFill>
                  <a:srgbClr val="003741"/>
                </a:solidFill>
              </a:rPr>
              <a:t>Kwaliteit</a:t>
            </a:r>
            <a:r>
              <a:rPr lang="en-US" sz="1200" dirty="0">
                <a:solidFill>
                  <a:srgbClr val="003741"/>
                </a:solidFill>
              </a:rPr>
              <a:t> van Leven</a:t>
            </a:r>
          </a:p>
        </p:txBody>
      </p:sp>
      <p:sp>
        <p:nvSpPr>
          <p:cNvPr id="14" name="Tekstvak 13">
            <a:extLst>
              <a:ext uri="{FF2B5EF4-FFF2-40B4-BE49-F238E27FC236}">
                <a16:creationId xmlns:a16="http://schemas.microsoft.com/office/drawing/2014/main" id="{468AA2AB-336E-F987-04F4-61F660CF27F8}"/>
              </a:ext>
            </a:extLst>
          </p:cNvPr>
          <p:cNvSpPr txBox="1"/>
          <p:nvPr/>
        </p:nvSpPr>
        <p:spPr>
          <a:xfrm>
            <a:off x="6497543" y="5371389"/>
            <a:ext cx="1125308" cy="276999"/>
          </a:xfrm>
          <a:prstGeom prst="rect">
            <a:avLst/>
          </a:prstGeom>
          <a:noFill/>
        </p:spPr>
        <p:txBody>
          <a:bodyPr wrap="none" rtlCol="0">
            <a:spAutoFit/>
          </a:bodyPr>
          <a:lstStyle/>
          <a:p>
            <a:r>
              <a:rPr lang="en-US" sz="1200" dirty="0" err="1">
                <a:solidFill>
                  <a:srgbClr val="003741"/>
                </a:solidFill>
              </a:rPr>
              <a:t>Vermoeidheid</a:t>
            </a:r>
            <a:endParaRPr lang="en-US" sz="1200" dirty="0">
              <a:solidFill>
                <a:srgbClr val="003741"/>
              </a:solidFill>
            </a:endParaRPr>
          </a:p>
        </p:txBody>
      </p:sp>
      <p:pic>
        <p:nvPicPr>
          <p:cNvPr id="16" name="Graphic 15" descr="Hersenen in hoofd met effen opvulling">
            <a:extLst>
              <a:ext uri="{FF2B5EF4-FFF2-40B4-BE49-F238E27FC236}">
                <a16:creationId xmlns:a16="http://schemas.microsoft.com/office/drawing/2014/main" id="{46F3A9E4-0EBD-A33D-FD3C-AC182E75B2D6}"/>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34926" y="3834154"/>
            <a:ext cx="647567" cy="647567"/>
          </a:xfrm>
          <a:prstGeom prst="rect">
            <a:avLst/>
          </a:prstGeom>
        </p:spPr>
      </p:pic>
      <p:sp>
        <p:nvSpPr>
          <p:cNvPr id="17" name="Tekstvak 16">
            <a:extLst>
              <a:ext uri="{FF2B5EF4-FFF2-40B4-BE49-F238E27FC236}">
                <a16:creationId xmlns:a16="http://schemas.microsoft.com/office/drawing/2014/main" id="{B2AD3912-DD3E-5FA7-DCE8-E0B5E08735E6}"/>
              </a:ext>
            </a:extLst>
          </p:cNvPr>
          <p:cNvSpPr txBox="1"/>
          <p:nvPr/>
        </p:nvSpPr>
        <p:spPr>
          <a:xfrm>
            <a:off x="9440935" y="4090296"/>
            <a:ext cx="1016497" cy="276999"/>
          </a:xfrm>
          <a:prstGeom prst="rect">
            <a:avLst/>
          </a:prstGeom>
          <a:noFill/>
        </p:spPr>
        <p:txBody>
          <a:bodyPr wrap="none" rtlCol="0">
            <a:spAutoFit/>
          </a:bodyPr>
          <a:lstStyle/>
          <a:p>
            <a:r>
              <a:rPr lang="en-US" sz="1200" dirty="0" err="1">
                <a:solidFill>
                  <a:srgbClr val="003741"/>
                </a:solidFill>
              </a:rPr>
              <a:t>Ziekte</a:t>
            </a:r>
            <a:r>
              <a:rPr lang="en-US" sz="1200" dirty="0">
                <a:solidFill>
                  <a:srgbClr val="003741"/>
                </a:solidFill>
              </a:rPr>
              <a:t> </a:t>
            </a:r>
            <a:r>
              <a:rPr lang="en-US" sz="1200" dirty="0" err="1">
                <a:solidFill>
                  <a:srgbClr val="003741"/>
                </a:solidFill>
              </a:rPr>
              <a:t>proces</a:t>
            </a:r>
            <a:endParaRPr lang="en-US" sz="1200" dirty="0">
              <a:solidFill>
                <a:srgbClr val="003741"/>
              </a:solidFill>
            </a:endParaRPr>
          </a:p>
        </p:txBody>
      </p:sp>
      <p:pic>
        <p:nvPicPr>
          <p:cNvPr id="18" name="Graphic 17" descr="Huilend gezicht met effen opvulling met effen opvulling">
            <a:extLst>
              <a:ext uri="{FF2B5EF4-FFF2-40B4-BE49-F238E27FC236}">
                <a16:creationId xmlns:a16="http://schemas.microsoft.com/office/drawing/2014/main" id="{65F50745-0FCC-B318-9AF9-F0481E7AAAA4}"/>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93368" y="5136906"/>
            <a:ext cx="647567" cy="647567"/>
          </a:xfrm>
          <a:prstGeom prst="rect">
            <a:avLst/>
          </a:prstGeom>
        </p:spPr>
      </p:pic>
      <p:sp>
        <p:nvSpPr>
          <p:cNvPr id="19" name="Tekstvak 18">
            <a:extLst>
              <a:ext uri="{FF2B5EF4-FFF2-40B4-BE49-F238E27FC236}">
                <a16:creationId xmlns:a16="http://schemas.microsoft.com/office/drawing/2014/main" id="{B340DAFD-CA2E-7EE5-FE37-138F4A6E5515}"/>
              </a:ext>
            </a:extLst>
          </p:cNvPr>
          <p:cNvSpPr txBox="1"/>
          <p:nvPr/>
        </p:nvSpPr>
        <p:spPr>
          <a:xfrm>
            <a:off x="9479095" y="5322189"/>
            <a:ext cx="816185" cy="276999"/>
          </a:xfrm>
          <a:prstGeom prst="rect">
            <a:avLst/>
          </a:prstGeom>
          <a:noFill/>
        </p:spPr>
        <p:txBody>
          <a:bodyPr wrap="none" rtlCol="0">
            <a:spAutoFit/>
          </a:bodyPr>
          <a:lstStyle/>
          <a:p>
            <a:r>
              <a:rPr lang="en-US" sz="1200" dirty="0">
                <a:solidFill>
                  <a:srgbClr val="003741"/>
                </a:solidFill>
              </a:rPr>
              <a:t>Stemming</a:t>
            </a:r>
          </a:p>
        </p:txBody>
      </p:sp>
      <p:sp>
        <p:nvSpPr>
          <p:cNvPr id="20" name="Rechthoek: afgeronde hoeken 19">
            <a:extLst>
              <a:ext uri="{FF2B5EF4-FFF2-40B4-BE49-F238E27FC236}">
                <a16:creationId xmlns:a16="http://schemas.microsoft.com/office/drawing/2014/main" id="{2F04739D-2432-4944-26A1-07DBD56837B3}"/>
              </a:ext>
            </a:extLst>
          </p:cNvPr>
          <p:cNvSpPr/>
          <p:nvPr/>
        </p:nvSpPr>
        <p:spPr>
          <a:xfrm>
            <a:off x="8550442" y="3681663"/>
            <a:ext cx="2269958" cy="2196480"/>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afgeronde hoeken 20">
            <a:extLst>
              <a:ext uri="{FF2B5EF4-FFF2-40B4-BE49-F238E27FC236}">
                <a16:creationId xmlns:a16="http://schemas.microsoft.com/office/drawing/2014/main" id="{10F8AB7A-16CA-F4BB-4018-AAC1C95F3E5B}"/>
              </a:ext>
            </a:extLst>
          </p:cNvPr>
          <p:cNvSpPr/>
          <p:nvPr/>
        </p:nvSpPr>
        <p:spPr>
          <a:xfrm>
            <a:off x="10238216" y="3320685"/>
            <a:ext cx="766668" cy="755883"/>
          </a:xfrm>
          <a:prstGeom prst="roundRect">
            <a:avLst/>
          </a:prstGeom>
          <a:solidFill>
            <a:schemeClr val="accent2"/>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4000" b="1" dirty="0"/>
              <a:t>?</a:t>
            </a:r>
          </a:p>
        </p:txBody>
      </p:sp>
    </p:spTree>
    <p:extLst>
      <p:ext uri="{BB962C8B-B14F-4D97-AF65-F5344CB8AC3E}">
        <p14:creationId xmlns:p14="http://schemas.microsoft.com/office/powerpoint/2010/main" val="1589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al 41">
            <a:extLst>
              <a:ext uri="{FF2B5EF4-FFF2-40B4-BE49-F238E27FC236}">
                <a16:creationId xmlns:a16="http://schemas.microsoft.com/office/drawing/2014/main" id="{B254BAD2-5915-FC06-4713-69A342617949}"/>
              </a:ext>
            </a:extLst>
          </p:cNvPr>
          <p:cNvSpPr/>
          <p:nvPr/>
        </p:nvSpPr>
        <p:spPr>
          <a:xfrm>
            <a:off x="2778843" y="542569"/>
            <a:ext cx="6068220" cy="5848255"/>
          </a:xfrm>
          <a:prstGeom prst="ellipse">
            <a:avLst/>
          </a:prstGeom>
          <a:solidFill>
            <a:srgbClr val="961C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al 38">
            <a:extLst>
              <a:ext uri="{FF2B5EF4-FFF2-40B4-BE49-F238E27FC236}">
                <a16:creationId xmlns:a16="http://schemas.microsoft.com/office/drawing/2014/main" id="{30E4C5AD-218D-5651-F1C7-5DB3746E3099}"/>
              </a:ext>
            </a:extLst>
          </p:cNvPr>
          <p:cNvSpPr/>
          <p:nvPr/>
        </p:nvSpPr>
        <p:spPr>
          <a:xfrm>
            <a:off x="4497788" y="1126943"/>
            <a:ext cx="1209675" cy="1171575"/>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38" name="Ovaal 37">
            <a:extLst>
              <a:ext uri="{FF2B5EF4-FFF2-40B4-BE49-F238E27FC236}">
                <a16:creationId xmlns:a16="http://schemas.microsoft.com/office/drawing/2014/main" id="{6AE0F200-1B73-57BC-8AEC-C15C7C5E20D6}"/>
              </a:ext>
            </a:extLst>
          </p:cNvPr>
          <p:cNvSpPr/>
          <p:nvPr/>
        </p:nvSpPr>
        <p:spPr>
          <a:xfrm>
            <a:off x="5669222" y="4372982"/>
            <a:ext cx="1209675" cy="1171575"/>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CDE716CC-4B2A-57B0-1BC2-AF66574B0FFB}"/>
              </a:ext>
            </a:extLst>
          </p:cNvPr>
          <p:cNvSpPr>
            <a:spLocks noGrp="1"/>
          </p:cNvSpPr>
          <p:nvPr>
            <p:ph type="title"/>
          </p:nvPr>
        </p:nvSpPr>
        <p:spPr>
          <a:xfrm>
            <a:off x="398190" y="463037"/>
            <a:ext cx="10766044" cy="1325563"/>
          </a:xfrm>
        </p:spPr>
        <p:txBody>
          <a:bodyPr/>
          <a:lstStyle/>
          <a:p>
            <a:r>
              <a:rPr lang="nl-NL" dirty="0"/>
              <a:t>Trainingen </a:t>
            </a:r>
          </a:p>
        </p:txBody>
      </p:sp>
      <p:sp>
        <p:nvSpPr>
          <p:cNvPr id="4" name="Ovaal 3">
            <a:extLst>
              <a:ext uri="{FF2B5EF4-FFF2-40B4-BE49-F238E27FC236}">
                <a16:creationId xmlns:a16="http://schemas.microsoft.com/office/drawing/2014/main" id="{8737F8D4-7E5B-A9E7-A1C1-379FC69C0135}"/>
              </a:ext>
            </a:extLst>
          </p:cNvPr>
          <p:cNvSpPr/>
          <p:nvPr/>
        </p:nvSpPr>
        <p:spPr>
          <a:xfrm>
            <a:off x="5187287" y="2962424"/>
            <a:ext cx="1209675" cy="11715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Graphic 6" descr="Lopen met effen opvulling">
            <a:extLst>
              <a:ext uri="{FF2B5EF4-FFF2-40B4-BE49-F238E27FC236}">
                <a16:creationId xmlns:a16="http://schemas.microsoft.com/office/drawing/2014/main" id="{76DC0B7F-7EF3-A0C5-6C44-C63F78493E78}"/>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4886" y="3442425"/>
            <a:ext cx="471489" cy="471489"/>
          </a:xfrm>
          <a:prstGeom prst="rect">
            <a:avLst/>
          </a:prstGeom>
        </p:spPr>
      </p:pic>
      <p:pic>
        <p:nvPicPr>
          <p:cNvPr id="8" name="Graphic 7" descr="Zwemmen met effen opvulling">
            <a:extLst>
              <a:ext uri="{FF2B5EF4-FFF2-40B4-BE49-F238E27FC236}">
                <a16:creationId xmlns:a16="http://schemas.microsoft.com/office/drawing/2014/main" id="{B8BADF86-C845-395C-A320-161096F045A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1464" y="3019571"/>
            <a:ext cx="471489" cy="471489"/>
          </a:xfrm>
          <a:prstGeom prst="rect">
            <a:avLst/>
          </a:prstGeom>
        </p:spPr>
      </p:pic>
      <p:pic>
        <p:nvPicPr>
          <p:cNvPr id="9" name="Graphic 8" descr="Fietsen met effen opvulling">
            <a:extLst>
              <a:ext uri="{FF2B5EF4-FFF2-40B4-BE49-F238E27FC236}">
                <a16:creationId xmlns:a16="http://schemas.microsoft.com/office/drawing/2014/main" id="{6C9C2B25-0F0C-4DB7-C424-6379DE0645C4}"/>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8507" y="3552467"/>
            <a:ext cx="471489" cy="471489"/>
          </a:xfrm>
          <a:prstGeom prst="rect">
            <a:avLst/>
          </a:prstGeom>
        </p:spPr>
      </p:pic>
      <p:sp>
        <p:nvSpPr>
          <p:cNvPr id="10" name="Ovaal 9">
            <a:extLst>
              <a:ext uri="{FF2B5EF4-FFF2-40B4-BE49-F238E27FC236}">
                <a16:creationId xmlns:a16="http://schemas.microsoft.com/office/drawing/2014/main" id="{E947FA10-C486-A9F6-515C-89B88612B288}"/>
              </a:ext>
            </a:extLst>
          </p:cNvPr>
          <p:cNvSpPr/>
          <p:nvPr/>
        </p:nvSpPr>
        <p:spPr>
          <a:xfrm>
            <a:off x="5991084" y="1568833"/>
            <a:ext cx="1209675" cy="117157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p>
        </p:txBody>
      </p:sp>
      <p:pic>
        <p:nvPicPr>
          <p:cNvPr id="12" name="Graphic 11" descr="Gespierde arm met effen opvulling">
            <a:extLst>
              <a:ext uri="{FF2B5EF4-FFF2-40B4-BE49-F238E27FC236}">
                <a16:creationId xmlns:a16="http://schemas.microsoft.com/office/drawing/2014/main" id="{01CB206B-40BF-AFC7-2BFE-502B2248A1F4}"/>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93805" y="2105782"/>
            <a:ext cx="471301" cy="471301"/>
          </a:xfrm>
          <a:prstGeom prst="rect">
            <a:avLst/>
          </a:prstGeom>
        </p:spPr>
      </p:pic>
      <p:pic>
        <p:nvPicPr>
          <p:cNvPr id="14" name="Graphic 13" descr="Halter met effen opvulling">
            <a:extLst>
              <a:ext uri="{FF2B5EF4-FFF2-40B4-BE49-F238E27FC236}">
                <a16:creationId xmlns:a16="http://schemas.microsoft.com/office/drawing/2014/main" id="{E244505A-A6E3-1154-AA37-79E097C10046}"/>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24025" y="1710008"/>
            <a:ext cx="505431" cy="505431"/>
          </a:xfrm>
          <a:prstGeom prst="rect">
            <a:avLst/>
          </a:prstGeom>
        </p:spPr>
      </p:pic>
      <p:sp>
        <p:nvSpPr>
          <p:cNvPr id="15" name="Ovaal 14">
            <a:extLst>
              <a:ext uri="{FF2B5EF4-FFF2-40B4-BE49-F238E27FC236}">
                <a16:creationId xmlns:a16="http://schemas.microsoft.com/office/drawing/2014/main" id="{C1155991-CA51-9537-C290-80D2882E0B99}"/>
              </a:ext>
            </a:extLst>
          </p:cNvPr>
          <p:cNvSpPr/>
          <p:nvPr/>
        </p:nvSpPr>
        <p:spPr>
          <a:xfrm>
            <a:off x="6729456" y="2899586"/>
            <a:ext cx="1209675" cy="1171575"/>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19" name="Graphic 18" descr="Yoga met effen opvulling">
            <a:extLst>
              <a:ext uri="{FF2B5EF4-FFF2-40B4-BE49-F238E27FC236}">
                <a16:creationId xmlns:a16="http://schemas.microsoft.com/office/drawing/2014/main" id="{A2E73064-3290-59BE-7F91-1E5669316890}"/>
              </a:ext>
            </a:extLst>
          </p:cNvPr>
          <p:cNvPicPr>
            <a:picLocks noChangeAspect="1"/>
          </p:cNvPicPr>
          <p:nvPr/>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57333" y="3062911"/>
            <a:ext cx="566659" cy="566659"/>
          </a:xfrm>
          <a:prstGeom prst="rect">
            <a:avLst/>
          </a:prstGeom>
        </p:spPr>
      </p:pic>
      <p:pic>
        <p:nvPicPr>
          <p:cNvPr id="21" name="Graphic 20" descr="Yoga met effen opvulling">
            <a:extLst>
              <a:ext uri="{FF2B5EF4-FFF2-40B4-BE49-F238E27FC236}">
                <a16:creationId xmlns:a16="http://schemas.microsoft.com/office/drawing/2014/main" id="{F5E558B3-E3B7-3359-13A6-898CCC8CADB2}"/>
              </a:ext>
            </a:extLst>
          </p:cNvPr>
          <p:cNvPicPr>
            <a:picLocks noChangeAspect="1"/>
          </p:cNvPicPr>
          <p:nvPr/>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50580" y="3317927"/>
            <a:ext cx="566659" cy="566659"/>
          </a:xfrm>
          <a:prstGeom prst="rect">
            <a:avLst/>
          </a:prstGeom>
        </p:spPr>
      </p:pic>
      <p:pic>
        <p:nvPicPr>
          <p:cNvPr id="27" name="Graphic 26" descr="Dansen met effen opvulling">
            <a:extLst>
              <a:ext uri="{FF2B5EF4-FFF2-40B4-BE49-F238E27FC236}">
                <a16:creationId xmlns:a16="http://schemas.microsoft.com/office/drawing/2014/main" id="{4492705C-D634-943C-76F5-9345F233CB77}"/>
              </a:ext>
            </a:extLst>
          </p:cNvPr>
          <p:cNvPicPr>
            <a:picLocks noChangeAspect="1"/>
          </p:cNvPicPr>
          <p:nvPr/>
        </p:nvPicPr>
        <p:blipFill>
          <a:blip r:embed="rId16" cstate="email">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705350" y="1300786"/>
            <a:ext cx="816893" cy="816893"/>
          </a:xfrm>
          <a:prstGeom prst="rect">
            <a:avLst/>
          </a:prstGeom>
        </p:spPr>
      </p:pic>
      <p:pic>
        <p:nvPicPr>
          <p:cNvPr id="29" name="Graphic 28" descr="Elliptisch met effen opvulling">
            <a:extLst>
              <a:ext uri="{FF2B5EF4-FFF2-40B4-BE49-F238E27FC236}">
                <a16:creationId xmlns:a16="http://schemas.microsoft.com/office/drawing/2014/main" id="{6F9BC304-06B7-73BA-5D8B-9F509BDCDF05}"/>
              </a:ext>
            </a:extLst>
          </p:cNvPr>
          <p:cNvPicPr>
            <a:picLocks noChangeAspect="1"/>
          </p:cNvPicPr>
          <p:nvPr/>
        </p:nvPicPr>
        <p:blipFill>
          <a:blip r:embed="rId18" cstate="email">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778298" y="3129614"/>
            <a:ext cx="399776" cy="399776"/>
          </a:xfrm>
          <a:prstGeom prst="rect">
            <a:avLst/>
          </a:prstGeom>
        </p:spPr>
      </p:pic>
      <p:pic>
        <p:nvPicPr>
          <p:cNvPr id="33" name="Graphic 32" descr="Sportballen silhouet">
            <a:extLst>
              <a:ext uri="{FF2B5EF4-FFF2-40B4-BE49-F238E27FC236}">
                <a16:creationId xmlns:a16="http://schemas.microsoft.com/office/drawing/2014/main" id="{478C17B9-0632-D411-52DA-77F86D1CCD09}"/>
              </a:ext>
            </a:extLst>
          </p:cNvPr>
          <p:cNvPicPr>
            <a:picLocks noChangeAspect="1"/>
          </p:cNvPicPr>
          <p:nvPr/>
        </p:nvPicPr>
        <p:blipFill>
          <a:blip r:embed="rId20" cstate="email">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41743" y="4488139"/>
            <a:ext cx="500121" cy="500121"/>
          </a:xfrm>
          <a:prstGeom prst="rect">
            <a:avLst/>
          </a:prstGeom>
        </p:spPr>
      </p:pic>
      <p:pic>
        <p:nvPicPr>
          <p:cNvPr id="31" name="Graphic 30" descr="Tennis met effen opvulling">
            <a:extLst>
              <a:ext uri="{FF2B5EF4-FFF2-40B4-BE49-F238E27FC236}">
                <a16:creationId xmlns:a16="http://schemas.microsoft.com/office/drawing/2014/main" id="{C0A923D5-DF41-6354-6DF9-3BA0AFA87B89}"/>
              </a:ext>
            </a:extLst>
          </p:cNvPr>
          <p:cNvPicPr>
            <a:picLocks noChangeAspect="1"/>
          </p:cNvPicPr>
          <p:nvPr/>
        </p:nvPicPr>
        <p:blipFill>
          <a:blip r:embed="rId22" cstate="email">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801418" y="4778250"/>
            <a:ext cx="567243" cy="567243"/>
          </a:xfrm>
          <a:prstGeom prst="rect">
            <a:avLst/>
          </a:prstGeom>
        </p:spPr>
      </p:pic>
      <p:sp>
        <p:nvSpPr>
          <p:cNvPr id="40" name="Ovaal 39">
            <a:extLst>
              <a:ext uri="{FF2B5EF4-FFF2-40B4-BE49-F238E27FC236}">
                <a16:creationId xmlns:a16="http://schemas.microsoft.com/office/drawing/2014/main" id="{172A717E-791C-E965-E2C6-A634A3C1941E}"/>
              </a:ext>
            </a:extLst>
          </p:cNvPr>
          <p:cNvSpPr/>
          <p:nvPr/>
        </p:nvSpPr>
        <p:spPr>
          <a:xfrm>
            <a:off x="3595913" y="2472361"/>
            <a:ext cx="1209675" cy="117157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pic>
        <p:nvPicPr>
          <p:cNvPr id="37" name="Graphic 36" descr="Aspiratie met effen opvulling">
            <a:extLst>
              <a:ext uri="{FF2B5EF4-FFF2-40B4-BE49-F238E27FC236}">
                <a16:creationId xmlns:a16="http://schemas.microsoft.com/office/drawing/2014/main" id="{CB957075-3262-4252-3B36-CB6056860591}"/>
              </a:ext>
            </a:extLst>
          </p:cNvPr>
          <p:cNvPicPr>
            <a:picLocks noChangeAspect="1"/>
          </p:cNvPicPr>
          <p:nvPr/>
        </p:nvPicPr>
        <p:blipFill>
          <a:blip r:embed="rId24" cstate="email">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109504" y="3003228"/>
            <a:ext cx="482146" cy="482146"/>
          </a:xfrm>
          <a:prstGeom prst="rect">
            <a:avLst/>
          </a:prstGeom>
        </p:spPr>
      </p:pic>
      <p:pic>
        <p:nvPicPr>
          <p:cNvPr id="25" name="Graphic 24" descr="Paard met effen opvulling">
            <a:extLst>
              <a:ext uri="{FF2B5EF4-FFF2-40B4-BE49-F238E27FC236}">
                <a16:creationId xmlns:a16="http://schemas.microsoft.com/office/drawing/2014/main" id="{732DAE7D-A03E-12D0-DB7C-4631B023AC38}"/>
              </a:ext>
            </a:extLst>
          </p:cNvPr>
          <p:cNvPicPr>
            <a:picLocks noChangeAspect="1"/>
          </p:cNvPicPr>
          <p:nvPr/>
        </p:nvPicPr>
        <p:blipFill>
          <a:blip r:embed="rId26" cstate="email">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795969" y="2691575"/>
            <a:ext cx="535980" cy="535980"/>
          </a:xfrm>
          <a:prstGeom prst="rect">
            <a:avLst/>
          </a:prstGeom>
        </p:spPr>
      </p:pic>
      <p:sp>
        <p:nvSpPr>
          <p:cNvPr id="41" name="Ovaal 40">
            <a:extLst>
              <a:ext uri="{FF2B5EF4-FFF2-40B4-BE49-F238E27FC236}">
                <a16:creationId xmlns:a16="http://schemas.microsoft.com/office/drawing/2014/main" id="{47F72CA8-5342-B67F-5805-7697C9AC92AC}"/>
              </a:ext>
            </a:extLst>
          </p:cNvPr>
          <p:cNvSpPr/>
          <p:nvPr/>
        </p:nvSpPr>
        <p:spPr>
          <a:xfrm>
            <a:off x="3874672" y="3846558"/>
            <a:ext cx="1209675" cy="117157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pic>
        <p:nvPicPr>
          <p:cNvPr id="23" name="Graphic 22" descr="Bokshandschoen met effen opvulling">
            <a:extLst>
              <a:ext uri="{FF2B5EF4-FFF2-40B4-BE49-F238E27FC236}">
                <a16:creationId xmlns:a16="http://schemas.microsoft.com/office/drawing/2014/main" id="{8D267F7F-19CC-A05A-73EC-550C99A69C71}"/>
              </a:ext>
            </a:extLst>
          </p:cNvPr>
          <p:cNvPicPr>
            <a:picLocks noChangeAspect="1"/>
          </p:cNvPicPr>
          <p:nvPr/>
        </p:nvPicPr>
        <p:blipFill>
          <a:blip r:embed="rId28" cstate="email">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405744" y="3975714"/>
            <a:ext cx="659553" cy="659553"/>
          </a:xfrm>
          <a:prstGeom prst="rect">
            <a:avLst/>
          </a:prstGeom>
        </p:spPr>
      </p:pic>
      <p:pic>
        <p:nvPicPr>
          <p:cNvPr id="35" name="Graphic 34" descr="Springtouw met effen opvulling">
            <a:extLst>
              <a:ext uri="{FF2B5EF4-FFF2-40B4-BE49-F238E27FC236}">
                <a16:creationId xmlns:a16="http://schemas.microsoft.com/office/drawing/2014/main" id="{8CB62C44-02F5-D0A7-BCC2-7A6C1C6F2956}"/>
              </a:ext>
            </a:extLst>
          </p:cNvPr>
          <p:cNvPicPr>
            <a:picLocks noChangeAspect="1"/>
          </p:cNvPicPr>
          <p:nvPr/>
        </p:nvPicPr>
        <p:blipFill>
          <a:blip r:embed="rId30" cstate="email">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000913" y="4347102"/>
            <a:ext cx="585787" cy="585787"/>
          </a:xfrm>
          <a:prstGeom prst="rect">
            <a:avLst/>
          </a:prstGeom>
        </p:spPr>
      </p:pic>
    </p:spTree>
    <p:extLst>
      <p:ext uri="{BB962C8B-B14F-4D97-AF65-F5344CB8AC3E}">
        <p14:creationId xmlns:p14="http://schemas.microsoft.com/office/powerpoint/2010/main" val="125286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hoek 35">
            <a:extLst>
              <a:ext uri="{FF2B5EF4-FFF2-40B4-BE49-F238E27FC236}">
                <a16:creationId xmlns:a16="http://schemas.microsoft.com/office/drawing/2014/main" id="{FDD6BA8A-294F-8F24-6B8B-0EFE0B5C525C}"/>
              </a:ext>
            </a:extLst>
          </p:cNvPr>
          <p:cNvSpPr/>
          <p:nvPr/>
        </p:nvSpPr>
        <p:spPr>
          <a:xfrm>
            <a:off x="6219825" y="3637331"/>
            <a:ext cx="4019550" cy="2908119"/>
          </a:xfrm>
          <a:prstGeom prst="rect">
            <a:avLst/>
          </a:prstGeom>
          <a:solidFill>
            <a:srgbClr val="961C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C0FD9C5D-05FB-EDB7-7AAA-D6B8A7AE39D5}"/>
              </a:ext>
            </a:extLst>
          </p:cNvPr>
          <p:cNvSpPr/>
          <p:nvPr/>
        </p:nvSpPr>
        <p:spPr>
          <a:xfrm>
            <a:off x="6794471" y="323293"/>
            <a:ext cx="4527825" cy="3143250"/>
          </a:xfrm>
          <a:prstGeom prst="rect">
            <a:avLst/>
          </a:prstGeom>
          <a:solidFill>
            <a:srgbClr val="961C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9D6EA5DB-1CE3-4B7F-DDFF-4D2965E24264}"/>
              </a:ext>
            </a:extLst>
          </p:cNvPr>
          <p:cNvSpPr/>
          <p:nvPr/>
        </p:nvSpPr>
        <p:spPr>
          <a:xfrm>
            <a:off x="584230" y="2291024"/>
            <a:ext cx="4813300" cy="4148048"/>
          </a:xfrm>
          <a:prstGeom prst="rect">
            <a:avLst/>
          </a:prstGeom>
          <a:solidFill>
            <a:srgbClr val="961C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189367A-51B6-C5E2-4E71-DBA28CBB6C91}"/>
              </a:ext>
            </a:extLst>
          </p:cNvPr>
          <p:cNvSpPr>
            <a:spLocks noGrp="1"/>
          </p:cNvSpPr>
          <p:nvPr>
            <p:ph type="title"/>
          </p:nvPr>
        </p:nvSpPr>
        <p:spPr>
          <a:xfrm>
            <a:off x="1273175" y="569687"/>
            <a:ext cx="10766044" cy="1325563"/>
          </a:xfrm>
        </p:spPr>
        <p:txBody>
          <a:bodyPr/>
          <a:lstStyle/>
          <a:p>
            <a:r>
              <a:rPr lang="nl-NL" dirty="0"/>
              <a:t>Krachttraining </a:t>
            </a:r>
          </a:p>
        </p:txBody>
      </p:sp>
      <p:pic>
        <p:nvPicPr>
          <p:cNvPr id="4" name="Afbeelding 3" descr="Afbeelding met persoon, Trainingsapparatuur, kleding, Gymlokaal&#10;&#10;Automatisch gegenereerde beschrijving">
            <a:extLst>
              <a:ext uri="{FF2B5EF4-FFF2-40B4-BE49-F238E27FC236}">
                <a16:creationId xmlns:a16="http://schemas.microsoft.com/office/drawing/2014/main" id="{966BDE67-1685-570E-348F-51DFEB3B2528}"/>
              </a:ext>
            </a:extLst>
          </p:cNvPr>
          <p:cNvPicPr>
            <a:picLocks noChangeAspect="1"/>
          </p:cNvPicPr>
          <p:nvPr/>
        </p:nvPicPr>
        <p:blipFill>
          <a:blip r:embed="rId2"/>
          <a:stretch>
            <a:fillRect/>
          </a:stretch>
        </p:blipFill>
        <p:spPr>
          <a:xfrm>
            <a:off x="798854" y="2823681"/>
            <a:ext cx="2091371" cy="1568529"/>
          </a:xfrm>
          <a:prstGeom prst="rect">
            <a:avLst/>
          </a:prstGeom>
          <a:ln w="28575">
            <a:noFill/>
          </a:ln>
        </p:spPr>
      </p:pic>
      <p:pic>
        <p:nvPicPr>
          <p:cNvPr id="5" name="Afbeelding 4" descr="Afbeelding met Trainingsapparatuur, Gymlokaal, Fitness, Krachttraining&#10;&#10;Automatisch gegenereerde beschrijving">
            <a:extLst>
              <a:ext uri="{FF2B5EF4-FFF2-40B4-BE49-F238E27FC236}">
                <a16:creationId xmlns:a16="http://schemas.microsoft.com/office/drawing/2014/main" id="{F9C96AA8-5772-CF21-9096-D8312A39ABD4}"/>
              </a:ext>
            </a:extLst>
          </p:cNvPr>
          <p:cNvPicPr>
            <a:picLocks noChangeAspect="1"/>
          </p:cNvPicPr>
          <p:nvPr/>
        </p:nvPicPr>
        <p:blipFill>
          <a:blip r:embed="rId3"/>
          <a:stretch>
            <a:fillRect/>
          </a:stretch>
        </p:blipFill>
        <p:spPr>
          <a:xfrm>
            <a:off x="3095985" y="2823681"/>
            <a:ext cx="2091372" cy="1568529"/>
          </a:xfrm>
          <a:prstGeom prst="rect">
            <a:avLst/>
          </a:prstGeom>
          <a:ln w="28575">
            <a:noFill/>
          </a:ln>
        </p:spPr>
      </p:pic>
      <p:pic>
        <p:nvPicPr>
          <p:cNvPr id="7" name="Afbeelding 6" descr="Afbeelding met persoon, Fitness, Gymlokaal, Trainingsapparatuur&#10;&#10;Automatisch gegenereerde beschrijving">
            <a:extLst>
              <a:ext uri="{FF2B5EF4-FFF2-40B4-BE49-F238E27FC236}">
                <a16:creationId xmlns:a16="http://schemas.microsoft.com/office/drawing/2014/main" id="{39DAA6B9-FF01-7675-3D75-03C2B3F1FCE0}"/>
              </a:ext>
            </a:extLst>
          </p:cNvPr>
          <p:cNvPicPr>
            <a:picLocks noChangeAspect="1"/>
          </p:cNvPicPr>
          <p:nvPr/>
        </p:nvPicPr>
        <p:blipFill>
          <a:blip r:embed="rId4"/>
          <a:stretch>
            <a:fillRect/>
          </a:stretch>
        </p:blipFill>
        <p:spPr>
          <a:xfrm>
            <a:off x="3095986" y="4603348"/>
            <a:ext cx="2091371" cy="1584899"/>
          </a:xfrm>
          <a:prstGeom prst="rect">
            <a:avLst/>
          </a:prstGeom>
          <a:ln w="28575">
            <a:noFill/>
          </a:ln>
        </p:spPr>
      </p:pic>
      <p:pic>
        <p:nvPicPr>
          <p:cNvPr id="20" name="Afbeelding 19" descr="Afbeelding met persoon, sport, Trainingsapparatuur, overdekt&#10;&#10;Automatisch gegenereerde beschrijving">
            <a:extLst>
              <a:ext uri="{FF2B5EF4-FFF2-40B4-BE49-F238E27FC236}">
                <a16:creationId xmlns:a16="http://schemas.microsoft.com/office/drawing/2014/main" id="{88C887F8-35F9-D2B9-7350-92D0B974DB6A}"/>
              </a:ext>
            </a:extLst>
          </p:cNvPr>
          <p:cNvPicPr>
            <a:picLocks noChangeAspect="1"/>
          </p:cNvPicPr>
          <p:nvPr/>
        </p:nvPicPr>
        <p:blipFill>
          <a:blip r:embed="rId5"/>
          <a:stretch>
            <a:fillRect/>
          </a:stretch>
        </p:blipFill>
        <p:spPr>
          <a:xfrm>
            <a:off x="771478" y="4603348"/>
            <a:ext cx="2113198" cy="1584899"/>
          </a:xfrm>
          <a:prstGeom prst="rect">
            <a:avLst/>
          </a:prstGeom>
          <a:ln w="28575">
            <a:noFill/>
          </a:ln>
        </p:spPr>
      </p:pic>
      <p:sp>
        <p:nvSpPr>
          <p:cNvPr id="21" name="Ovaal 20">
            <a:extLst>
              <a:ext uri="{FF2B5EF4-FFF2-40B4-BE49-F238E27FC236}">
                <a16:creationId xmlns:a16="http://schemas.microsoft.com/office/drawing/2014/main" id="{B587EEFE-616E-5150-312A-886AEEDA0E0A}"/>
              </a:ext>
            </a:extLst>
          </p:cNvPr>
          <p:cNvSpPr/>
          <p:nvPr/>
        </p:nvSpPr>
        <p:spPr>
          <a:xfrm>
            <a:off x="63500" y="569687"/>
            <a:ext cx="1209675" cy="117157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p>
        </p:txBody>
      </p:sp>
      <p:pic>
        <p:nvPicPr>
          <p:cNvPr id="22" name="Graphic 21" descr="Gespierde arm met effen opvulling">
            <a:extLst>
              <a:ext uri="{FF2B5EF4-FFF2-40B4-BE49-F238E27FC236}">
                <a16:creationId xmlns:a16="http://schemas.microsoft.com/office/drawing/2014/main" id="{F58D37DA-5A2F-D025-4C17-2EB9F73B6150}"/>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6221" y="1106636"/>
            <a:ext cx="471301" cy="471301"/>
          </a:xfrm>
          <a:prstGeom prst="rect">
            <a:avLst/>
          </a:prstGeom>
        </p:spPr>
      </p:pic>
      <p:pic>
        <p:nvPicPr>
          <p:cNvPr id="23" name="Graphic 22" descr="Halter met effen opvulling">
            <a:extLst>
              <a:ext uri="{FF2B5EF4-FFF2-40B4-BE49-F238E27FC236}">
                <a16:creationId xmlns:a16="http://schemas.microsoft.com/office/drawing/2014/main" id="{5E29F4AC-06FE-B84C-ABC1-CF24B1ABB1F8}"/>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6441" y="710862"/>
            <a:ext cx="505431" cy="505431"/>
          </a:xfrm>
          <a:prstGeom prst="rect">
            <a:avLst/>
          </a:prstGeom>
        </p:spPr>
      </p:pic>
      <p:sp>
        <p:nvSpPr>
          <p:cNvPr id="24" name="Tekstvak 23">
            <a:extLst>
              <a:ext uri="{FF2B5EF4-FFF2-40B4-BE49-F238E27FC236}">
                <a16:creationId xmlns:a16="http://schemas.microsoft.com/office/drawing/2014/main" id="{96B11391-7DB2-47B5-F228-FF2460B9BC73}"/>
              </a:ext>
            </a:extLst>
          </p:cNvPr>
          <p:cNvSpPr txBox="1"/>
          <p:nvPr/>
        </p:nvSpPr>
        <p:spPr>
          <a:xfrm>
            <a:off x="880944" y="2364683"/>
            <a:ext cx="3966595" cy="369332"/>
          </a:xfrm>
          <a:prstGeom prst="rect">
            <a:avLst/>
          </a:prstGeom>
          <a:noFill/>
        </p:spPr>
        <p:txBody>
          <a:bodyPr wrap="square" rtlCol="0">
            <a:spAutoFit/>
          </a:bodyPr>
          <a:lstStyle/>
          <a:p>
            <a:pPr algn="ctr"/>
            <a:r>
              <a:rPr lang="nl-NL" b="1" i="1" dirty="0">
                <a:solidFill>
                  <a:schemeClr val="bg1"/>
                </a:solidFill>
              </a:rPr>
              <a:t>Gewicht apparaten &amp; Losse gewichten</a:t>
            </a:r>
          </a:p>
        </p:txBody>
      </p:sp>
      <p:pic>
        <p:nvPicPr>
          <p:cNvPr id="26" name="Afbeelding 25" descr="Afbeelding met muur, persoon, schoeisel, kleding&#10;&#10;Automatisch gegenereerde beschrijving">
            <a:extLst>
              <a:ext uri="{FF2B5EF4-FFF2-40B4-BE49-F238E27FC236}">
                <a16:creationId xmlns:a16="http://schemas.microsoft.com/office/drawing/2014/main" id="{C6C53D15-2BFD-2EA0-F4ED-A16811249981}"/>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007573" y="740475"/>
            <a:ext cx="1907828" cy="2550413"/>
          </a:xfrm>
          <a:prstGeom prst="rect">
            <a:avLst/>
          </a:prstGeom>
        </p:spPr>
      </p:pic>
      <p:pic>
        <p:nvPicPr>
          <p:cNvPr id="28" name="Afbeelding 27" descr="Afbeelding met muur, kleding, schoeisel, persoon&#10;&#10;Automatisch gegenereerde beschrijving">
            <a:extLst>
              <a:ext uri="{FF2B5EF4-FFF2-40B4-BE49-F238E27FC236}">
                <a16:creationId xmlns:a16="http://schemas.microsoft.com/office/drawing/2014/main" id="{91F8310E-517F-3A53-CDDB-E419C34A3FF2}"/>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9133853" y="740475"/>
            <a:ext cx="1907829" cy="2550413"/>
          </a:xfrm>
          <a:prstGeom prst="rect">
            <a:avLst/>
          </a:prstGeom>
        </p:spPr>
      </p:pic>
      <p:sp>
        <p:nvSpPr>
          <p:cNvPr id="31" name="Tekstvak 30">
            <a:extLst>
              <a:ext uri="{FF2B5EF4-FFF2-40B4-BE49-F238E27FC236}">
                <a16:creationId xmlns:a16="http://schemas.microsoft.com/office/drawing/2014/main" id="{EE6C33DD-51F2-6D93-447E-B0476BBB8A4E}"/>
              </a:ext>
            </a:extLst>
          </p:cNvPr>
          <p:cNvSpPr txBox="1"/>
          <p:nvPr/>
        </p:nvSpPr>
        <p:spPr>
          <a:xfrm>
            <a:off x="7075087" y="323625"/>
            <a:ext cx="3966595" cy="369332"/>
          </a:xfrm>
          <a:prstGeom prst="rect">
            <a:avLst/>
          </a:prstGeom>
          <a:noFill/>
        </p:spPr>
        <p:txBody>
          <a:bodyPr wrap="square" rtlCol="0">
            <a:spAutoFit/>
          </a:bodyPr>
          <a:lstStyle/>
          <a:p>
            <a:pPr algn="ctr"/>
            <a:r>
              <a:rPr lang="nl-NL" b="1" i="1" dirty="0">
                <a:solidFill>
                  <a:schemeClr val="bg1"/>
                </a:solidFill>
              </a:rPr>
              <a:t>Elastieken</a:t>
            </a:r>
          </a:p>
        </p:txBody>
      </p:sp>
      <p:pic>
        <p:nvPicPr>
          <p:cNvPr id="33" name="Afbeelding 32" descr="Afbeelding met persoon, Fitness, muur, sport&#10;&#10;Automatisch gegenereerde beschrijving">
            <a:extLst>
              <a:ext uri="{FF2B5EF4-FFF2-40B4-BE49-F238E27FC236}">
                <a16:creationId xmlns:a16="http://schemas.microsoft.com/office/drawing/2014/main" id="{E52B02AE-C484-77C0-215C-CA86B897F199}"/>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498574" y="4190967"/>
            <a:ext cx="1676440" cy="2241090"/>
          </a:xfrm>
          <a:prstGeom prst="rect">
            <a:avLst/>
          </a:prstGeom>
        </p:spPr>
      </p:pic>
      <p:pic>
        <p:nvPicPr>
          <p:cNvPr id="35" name="Afbeelding 34" descr="Afbeelding met persoon, muur, schoeisel, kleding&#10;&#10;Automatisch gegenereerde beschrijving">
            <a:extLst>
              <a:ext uri="{FF2B5EF4-FFF2-40B4-BE49-F238E27FC236}">
                <a16:creationId xmlns:a16="http://schemas.microsoft.com/office/drawing/2014/main" id="{9644D668-3383-BEDD-8CCE-474FC0B78902}"/>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305924" y="4190967"/>
            <a:ext cx="1676440" cy="2241090"/>
          </a:xfrm>
          <a:prstGeom prst="rect">
            <a:avLst/>
          </a:prstGeom>
        </p:spPr>
      </p:pic>
      <p:sp>
        <p:nvSpPr>
          <p:cNvPr id="38" name="Tekstvak 37">
            <a:extLst>
              <a:ext uri="{FF2B5EF4-FFF2-40B4-BE49-F238E27FC236}">
                <a16:creationId xmlns:a16="http://schemas.microsoft.com/office/drawing/2014/main" id="{672BC9F1-F3F6-FC2E-C1E2-AE2D75122A09}"/>
              </a:ext>
            </a:extLst>
          </p:cNvPr>
          <p:cNvSpPr txBox="1"/>
          <p:nvPr/>
        </p:nvSpPr>
        <p:spPr>
          <a:xfrm>
            <a:off x="6219825" y="3678750"/>
            <a:ext cx="3966595" cy="369332"/>
          </a:xfrm>
          <a:prstGeom prst="rect">
            <a:avLst/>
          </a:prstGeom>
          <a:noFill/>
        </p:spPr>
        <p:txBody>
          <a:bodyPr wrap="square" rtlCol="0">
            <a:spAutoFit/>
          </a:bodyPr>
          <a:lstStyle/>
          <a:p>
            <a:pPr algn="ctr"/>
            <a:r>
              <a:rPr lang="nl-NL" b="1" i="1" dirty="0">
                <a:solidFill>
                  <a:schemeClr val="bg1"/>
                </a:solidFill>
              </a:rPr>
              <a:t>Lichaamsgewicht</a:t>
            </a:r>
          </a:p>
        </p:txBody>
      </p:sp>
    </p:spTree>
    <p:extLst>
      <p:ext uri="{BB962C8B-B14F-4D97-AF65-F5344CB8AC3E}">
        <p14:creationId xmlns:p14="http://schemas.microsoft.com/office/powerpoint/2010/main" val="179061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94D283F-C8EE-9566-F79E-1AF98784ABB3}"/>
              </a:ext>
            </a:extLst>
          </p:cNvPr>
          <p:cNvSpPr>
            <a:spLocks noGrp="1"/>
          </p:cNvSpPr>
          <p:nvPr>
            <p:ph sz="half" idx="2"/>
          </p:nvPr>
        </p:nvSpPr>
        <p:spPr/>
        <p:txBody>
          <a:bodyPr/>
          <a:lstStyle/>
          <a:p>
            <a:pPr marL="457200" indent="-457200">
              <a:buFont typeface="+mj-lt"/>
              <a:buAutoNum type="arabicPeriod"/>
            </a:pPr>
            <a:r>
              <a:rPr lang="nl-NL" dirty="0"/>
              <a:t> De effecten van sport en gezond bewegen op angst/stemming en geheugen </a:t>
            </a:r>
          </a:p>
          <a:p>
            <a:pPr marL="457200" indent="-457200">
              <a:buFont typeface="+mj-lt"/>
              <a:buAutoNum type="arabicPeriod"/>
            </a:pPr>
            <a:endParaRPr lang="nl-NL" dirty="0"/>
          </a:p>
          <a:p>
            <a:pPr marL="457200" indent="-457200">
              <a:buFont typeface="+mj-lt"/>
              <a:buAutoNum type="arabicPeriod"/>
            </a:pPr>
            <a:endParaRPr lang="nl-NL" dirty="0"/>
          </a:p>
          <a:p>
            <a:pPr marL="457200" indent="-457200">
              <a:buFont typeface="+mj-lt"/>
              <a:buAutoNum type="arabicPeriod"/>
            </a:pPr>
            <a:r>
              <a:rPr lang="nl-NL" dirty="0"/>
              <a:t>De effecten van sport en gezond bewegen op het ziekte proces</a:t>
            </a:r>
          </a:p>
          <a:p>
            <a:pPr marL="457200" indent="-457200">
              <a:buFont typeface="+mj-lt"/>
              <a:buAutoNum type="arabicPeriod"/>
            </a:pPr>
            <a:endParaRPr lang="nl-NL" dirty="0"/>
          </a:p>
          <a:p>
            <a:pPr marL="457200" indent="-457200">
              <a:buFont typeface="+mj-lt"/>
              <a:buAutoNum type="arabicPeriod"/>
            </a:pPr>
            <a:endParaRPr lang="nl-NL" dirty="0"/>
          </a:p>
          <a:p>
            <a:pPr marL="457200" indent="-457200">
              <a:buFont typeface="+mj-lt"/>
              <a:buAutoNum type="arabicPeriod"/>
            </a:pPr>
            <a:r>
              <a:rPr lang="nl-NL" dirty="0"/>
              <a:t>De beste manier om te sporten en/of gezond te bewegen</a:t>
            </a:r>
          </a:p>
        </p:txBody>
      </p:sp>
      <p:sp>
        <p:nvSpPr>
          <p:cNvPr id="4" name="Tijdelijke aanduiding voor voettekst 3">
            <a:extLst>
              <a:ext uri="{FF2B5EF4-FFF2-40B4-BE49-F238E27FC236}">
                <a16:creationId xmlns:a16="http://schemas.microsoft.com/office/drawing/2014/main" id="{DC7BF4D3-51CF-9591-D3C0-B2C45077C43D}"/>
              </a:ext>
            </a:extLst>
          </p:cNvPr>
          <p:cNvSpPr>
            <a:spLocks noGrp="1"/>
          </p:cNvSpPr>
          <p:nvPr>
            <p:ph type="ftr" sz="quarter" idx="11"/>
          </p:nvPr>
        </p:nvSpPr>
        <p:spPr/>
        <p:txBody>
          <a:bodyPr/>
          <a:lstStyle/>
          <a:p>
            <a:r>
              <a:rPr lang="nl-NL" dirty="0"/>
              <a:t>Parkinson Café </a:t>
            </a:r>
          </a:p>
        </p:txBody>
      </p:sp>
      <p:sp>
        <p:nvSpPr>
          <p:cNvPr id="5" name="Titel 1">
            <a:extLst>
              <a:ext uri="{FF2B5EF4-FFF2-40B4-BE49-F238E27FC236}">
                <a16:creationId xmlns:a16="http://schemas.microsoft.com/office/drawing/2014/main" id="{98B57483-9A73-ABFB-DF60-8AD5CE0824F7}"/>
              </a:ext>
            </a:extLst>
          </p:cNvPr>
          <p:cNvSpPr>
            <a:spLocks noGrp="1"/>
          </p:cNvSpPr>
          <p:nvPr>
            <p:ph type="title"/>
          </p:nvPr>
        </p:nvSpPr>
        <p:spPr>
          <a:xfrm>
            <a:off x="673100" y="1100138"/>
            <a:ext cx="10766425" cy="1325562"/>
          </a:xfrm>
        </p:spPr>
        <p:txBody>
          <a:bodyPr/>
          <a:lstStyle/>
          <a:p>
            <a:pPr algn="ctr"/>
            <a:r>
              <a:rPr lang="nl-NL" dirty="0"/>
              <a:t>Sport en gezond bewegen bij Parkinson – </a:t>
            </a:r>
            <a:r>
              <a:rPr lang="nl-NL" b="0" i="1" dirty="0"/>
              <a:t>Waar willen wij meer over weten?</a:t>
            </a:r>
          </a:p>
        </p:txBody>
      </p:sp>
    </p:spTree>
    <p:extLst>
      <p:ext uri="{BB962C8B-B14F-4D97-AF65-F5344CB8AC3E}">
        <p14:creationId xmlns:p14="http://schemas.microsoft.com/office/powerpoint/2010/main" val="382298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EE50B2A3-597F-5131-F381-635BEAC1F986}"/>
              </a:ext>
            </a:extLst>
          </p:cNvPr>
          <p:cNvSpPr>
            <a:spLocks noGrp="1"/>
          </p:cNvSpPr>
          <p:nvPr>
            <p:ph type="ftr" sz="quarter" idx="11"/>
          </p:nvPr>
        </p:nvSpPr>
        <p:spPr/>
        <p:txBody>
          <a:bodyPr/>
          <a:lstStyle/>
          <a:p>
            <a:r>
              <a:rPr lang="nl-NL" dirty="0"/>
              <a:t>Parkinson Café</a:t>
            </a:r>
          </a:p>
        </p:txBody>
      </p:sp>
      <p:pic>
        <p:nvPicPr>
          <p:cNvPr id="5" name="Afbeelding 4">
            <a:extLst>
              <a:ext uri="{FF2B5EF4-FFF2-40B4-BE49-F238E27FC236}">
                <a16:creationId xmlns:a16="http://schemas.microsoft.com/office/drawing/2014/main" id="{B6085D4C-CA16-079C-C619-A4CD199DD7F2}"/>
              </a:ext>
            </a:extLst>
          </p:cNvPr>
          <p:cNvPicPr>
            <a:picLocks noChangeAspect="1"/>
          </p:cNvPicPr>
          <p:nvPr/>
        </p:nvPicPr>
        <p:blipFill>
          <a:blip r:embed="rId2"/>
          <a:stretch>
            <a:fillRect/>
          </a:stretch>
        </p:blipFill>
        <p:spPr>
          <a:xfrm>
            <a:off x="594544" y="1082672"/>
            <a:ext cx="5501456" cy="4298302"/>
          </a:xfrm>
          <a:prstGeom prst="rect">
            <a:avLst/>
          </a:prstGeom>
        </p:spPr>
      </p:pic>
      <p:sp>
        <p:nvSpPr>
          <p:cNvPr id="7" name="Tekstvak 6">
            <a:extLst>
              <a:ext uri="{FF2B5EF4-FFF2-40B4-BE49-F238E27FC236}">
                <a16:creationId xmlns:a16="http://schemas.microsoft.com/office/drawing/2014/main" id="{4A3D904C-28EF-C3E9-3C69-7A5C858D1100}"/>
              </a:ext>
            </a:extLst>
          </p:cNvPr>
          <p:cNvSpPr txBox="1"/>
          <p:nvPr/>
        </p:nvSpPr>
        <p:spPr>
          <a:xfrm>
            <a:off x="6601506" y="2631658"/>
            <a:ext cx="4995950" cy="1200329"/>
          </a:xfrm>
          <a:prstGeom prst="rect">
            <a:avLst/>
          </a:prstGeom>
          <a:noFill/>
        </p:spPr>
        <p:txBody>
          <a:bodyPr wrap="square">
            <a:spAutoFit/>
          </a:bodyPr>
          <a:lstStyle/>
          <a:p>
            <a:pPr algn="ctr"/>
            <a:r>
              <a:rPr lang="nl-NL" sz="2400" b="1" dirty="0">
                <a:solidFill>
                  <a:srgbClr val="951C62"/>
                </a:solidFill>
              </a:rPr>
              <a:t>“Onderzoek naar de effecten van fysieke training op lichaam en geest”</a:t>
            </a:r>
          </a:p>
        </p:txBody>
      </p:sp>
    </p:spTree>
    <p:extLst>
      <p:ext uri="{BB962C8B-B14F-4D97-AF65-F5344CB8AC3E}">
        <p14:creationId xmlns:p14="http://schemas.microsoft.com/office/powerpoint/2010/main" val="331647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A4B1F2-F178-72C2-86BB-289BB55C33DC}"/>
              </a:ext>
            </a:extLst>
          </p:cNvPr>
          <p:cNvSpPr>
            <a:spLocks noGrp="1"/>
          </p:cNvSpPr>
          <p:nvPr>
            <p:ph type="title"/>
          </p:nvPr>
        </p:nvSpPr>
        <p:spPr/>
        <p:txBody>
          <a:bodyPr/>
          <a:lstStyle/>
          <a:p>
            <a:r>
              <a:rPr lang="nl-NL" dirty="0"/>
              <a:t>Angst en stemmingsklachten bij Parkinson</a:t>
            </a:r>
          </a:p>
        </p:txBody>
      </p:sp>
      <p:sp>
        <p:nvSpPr>
          <p:cNvPr id="4" name="Tijdelijke aanduiding voor voettekst 3">
            <a:extLst>
              <a:ext uri="{FF2B5EF4-FFF2-40B4-BE49-F238E27FC236}">
                <a16:creationId xmlns:a16="http://schemas.microsoft.com/office/drawing/2014/main" id="{8DF73F93-4535-D465-FD81-8D111B254D45}"/>
              </a:ext>
            </a:extLst>
          </p:cNvPr>
          <p:cNvSpPr>
            <a:spLocks noGrp="1"/>
          </p:cNvSpPr>
          <p:nvPr>
            <p:ph type="ftr" sz="quarter" idx="11"/>
          </p:nvPr>
        </p:nvSpPr>
        <p:spPr/>
        <p:txBody>
          <a:bodyPr/>
          <a:lstStyle/>
          <a:p>
            <a:r>
              <a:rPr lang="nl-NL" dirty="0"/>
              <a:t>Parkinson Café </a:t>
            </a:r>
          </a:p>
        </p:txBody>
      </p:sp>
      <p:cxnSp>
        <p:nvCxnSpPr>
          <p:cNvPr id="6" name="Rechte verbindingslijn 5">
            <a:extLst>
              <a:ext uri="{FF2B5EF4-FFF2-40B4-BE49-F238E27FC236}">
                <a16:creationId xmlns:a16="http://schemas.microsoft.com/office/drawing/2014/main" id="{15FCCB0B-274D-7A64-6E1D-855016ABDA25}"/>
              </a:ext>
            </a:extLst>
          </p:cNvPr>
          <p:cNvCxnSpPr/>
          <p:nvPr/>
        </p:nvCxnSpPr>
        <p:spPr>
          <a:xfrm>
            <a:off x="1996581" y="4432346"/>
            <a:ext cx="2642532" cy="0"/>
          </a:xfrm>
          <a:prstGeom prst="line">
            <a:avLst/>
          </a:prstGeom>
          <a:ln w="76200">
            <a:solidFill>
              <a:srgbClr val="E89E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A2D76255-314B-68C5-86F7-787E2CD05BDA}"/>
              </a:ext>
            </a:extLst>
          </p:cNvPr>
          <p:cNvCxnSpPr>
            <a:cxnSpLocks/>
          </p:cNvCxnSpPr>
          <p:nvPr/>
        </p:nvCxnSpPr>
        <p:spPr>
          <a:xfrm flipV="1">
            <a:off x="4630724" y="3615655"/>
            <a:ext cx="4622334" cy="816691"/>
          </a:xfrm>
          <a:prstGeom prst="line">
            <a:avLst/>
          </a:prstGeom>
          <a:ln w="76200">
            <a:solidFill>
              <a:srgbClr val="E89E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6B872D6F-AEDF-18BC-6905-E39F3613ED62}"/>
              </a:ext>
            </a:extLst>
          </p:cNvPr>
          <p:cNvCxnSpPr/>
          <p:nvPr/>
        </p:nvCxnSpPr>
        <p:spPr>
          <a:xfrm flipV="1">
            <a:off x="4597167" y="2625754"/>
            <a:ext cx="0" cy="1392573"/>
          </a:xfrm>
          <a:prstGeom prst="straightConnector1">
            <a:avLst/>
          </a:prstGeom>
          <a:ln w="57150">
            <a:solidFill>
              <a:srgbClr val="951C6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17D34079-38B1-EA32-402A-185EC3AA2D41}"/>
              </a:ext>
            </a:extLst>
          </p:cNvPr>
          <p:cNvSpPr txBox="1"/>
          <p:nvPr/>
        </p:nvSpPr>
        <p:spPr>
          <a:xfrm>
            <a:off x="3833769" y="2273417"/>
            <a:ext cx="1551961" cy="261610"/>
          </a:xfrm>
          <a:prstGeom prst="rect">
            <a:avLst/>
          </a:prstGeom>
          <a:noFill/>
        </p:spPr>
        <p:txBody>
          <a:bodyPr wrap="square" rtlCol="0">
            <a:spAutoFit/>
          </a:bodyPr>
          <a:lstStyle/>
          <a:p>
            <a:pPr algn="ctr"/>
            <a:r>
              <a:rPr lang="nl-NL" sz="1100" b="1" dirty="0">
                <a:solidFill>
                  <a:srgbClr val="951C62"/>
                </a:solidFill>
              </a:rPr>
              <a:t>Diagnose Parkinson</a:t>
            </a:r>
          </a:p>
        </p:txBody>
      </p:sp>
      <p:cxnSp>
        <p:nvCxnSpPr>
          <p:cNvPr id="14" name="Rechte verbindingslijn met pijl 13">
            <a:extLst>
              <a:ext uri="{FF2B5EF4-FFF2-40B4-BE49-F238E27FC236}">
                <a16:creationId xmlns:a16="http://schemas.microsoft.com/office/drawing/2014/main" id="{AEBFCC9F-B7DC-1E77-6033-77FE2165F8DF}"/>
              </a:ext>
            </a:extLst>
          </p:cNvPr>
          <p:cNvCxnSpPr>
            <a:cxnSpLocks/>
          </p:cNvCxnSpPr>
          <p:nvPr/>
        </p:nvCxnSpPr>
        <p:spPr>
          <a:xfrm flipV="1">
            <a:off x="1996581" y="4597167"/>
            <a:ext cx="7164197" cy="0"/>
          </a:xfrm>
          <a:prstGeom prst="straightConnector1">
            <a:avLst/>
          </a:prstGeom>
          <a:ln w="76200">
            <a:solidFill>
              <a:srgbClr val="951C6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3E7DB2B0-598F-C8C2-D64C-BD876F0B35A1}"/>
              </a:ext>
            </a:extLst>
          </p:cNvPr>
          <p:cNvSpPr txBox="1"/>
          <p:nvPr/>
        </p:nvSpPr>
        <p:spPr>
          <a:xfrm>
            <a:off x="4228049" y="4592711"/>
            <a:ext cx="2315361" cy="1107996"/>
          </a:xfrm>
          <a:prstGeom prst="rect">
            <a:avLst/>
          </a:prstGeom>
          <a:noFill/>
          <a:ln>
            <a:solidFill>
              <a:srgbClr val="951C62"/>
            </a:solidFill>
          </a:ln>
        </p:spPr>
        <p:txBody>
          <a:bodyPr wrap="square" rtlCol="0">
            <a:spAutoFit/>
          </a:bodyPr>
          <a:lstStyle/>
          <a:p>
            <a:pPr algn="ctr"/>
            <a:r>
              <a:rPr lang="nl-NL" sz="1100" dirty="0">
                <a:solidFill>
                  <a:srgbClr val="951C62"/>
                </a:solidFill>
              </a:rPr>
              <a:t>Angst en depressie</a:t>
            </a:r>
          </a:p>
          <a:p>
            <a:pPr marL="171450" indent="-171450">
              <a:buFont typeface="Arial" panose="020B0604020202020204" pitchFamily="34" charset="0"/>
              <a:buChar char="•"/>
            </a:pPr>
            <a:r>
              <a:rPr lang="nl-NL" sz="1100" dirty="0">
                <a:solidFill>
                  <a:srgbClr val="951C62"/>
                </a:solidFill>
              </a:rPr>
              <a:t>25-49% van patiënten ervaart angst klachten</a:t>
            </a:r>
          </a:p>
          <a:p>
            <a:pPr marL="171450" indent="-171450">
              <a:buFont typeface="Arial" panose="020B0604020202020204" pitchFamily="34" charset="0"/>
              <a:buChar char="•"/>
            </a:pPr>
            <a:r>
              <a:rPr lang="nl-NL" sz="1100" dirty="0">
                <a:solidFill>
                  <a:srgbClr val="951C62"/>
                </a:solidFill>
              </a:rPr>
              <a:t>30-45% van patiënten ervaart depressie</a:t>
            </a:r>
          </a:p>
          <a:p>
            <a:pPr marL="171450" indent="-171450">
              <a:buFont typeface="Arial" panose="020B0604020202020204" pitchFamily="34" charset="0"/>
              <a:buChar char="•"/>
            </a:pPr>
            <a:r>
              <a:rPr lang="nl-NL" sz="1100" dirty="0">
                <a:solidFill>
                  <a:srgbClr val="951C62"/>
                </a:solidFill>
              </a:rPr>
              <a:t>Combinaties zijn ook mogelijk</a:t>
            </a:r>
          </a:p>
        </p:txBody>
      </p:sp>
      <p:sp>
        <p:nvSpPr>
          <p:cNvPr id="19" name="Tekstvak 18">
            <a:extLst>
              <a:ext uri="{FF2B5EF4-FFF2-40B4-BE49-F238E27FC236}">
                <a16:creationId xmlns:a16="http://schemas.microsoft.com/office/drawing/2014/main" id="{5B548195-564A-7E49-3D57-7747A671711F}"/>
              </a:ext>
            </a:extLst>
          </p:cNvPr>
          <p:cNvSpPr txBox="1"/>
          <p:nvPr/>
        </p:nvSpPr>
        <p:spPr>
          <a:xfrm>
            <a:off x="9378892" y="3454167"/>
            <a:ext cx="2181137" cy="261610"/>
          </a:xfrm>
          <a:prstGeom prst="rect">
            <a:avLst/>
          </a:prstGeom>
          <a:noFill/>
        </p:spPr>
        <p:txBody>
          <a:bodyPr wrap="square" rtlCol="0">
            <a:spAutoFit/>
          </a:bodyPr>
          <a:lstStyle/>
          <a:p>
            <a:r>
              <a:rPr lang="nl-NL" sz="1100" b="1" dirty="0">
                <a:solidFill>
                  <a:srgbClr val="E89E00"/>
                </a:solidFill>
              </a:rPr>
              <a:t>Motorische problemen</a:t>
            </a:r>
          </a:p>
        </p:txBody>
      </p:sp>
    </p:spTree>
    <p:extLst>
      <p:ext uri="{BB962C8B-B14F-4D97-AF65-F5344CB8AC3E}">
        <p14:creationId xmlns:p14="http://schemas.microsoft.com/office/powerpoint/2010/main" val="311492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491A9-4D73-F73D-3D39-B92F8870361F}"/>
              </a:ext>
            </a:extLst>
          </p:cNvPr>
          <p:cNvSpPr>
            <a:spLocks noGrp="1"/>
          </p:cNvSpPr>
          <p:nvPr>
            <p:ph type="title"/>
          </p:nvPr>
        </p:nvSpPr>
        <p:spPr/>
        <p:txBody>
          <a:bodyPr/>
          <a:lstStyle/>
          <a:p>
            <a:r>
              <a:rPr lang="nl-NL" dirty="0"/>
              <a:t>Angst en stemmingsklachten bij Parkinson</a:t>
            </a:r>
          </a:p>
        </p:txBody>
      </p:sp>
      <p:sp>
        <p:nvSpPr>
          <p:cNvPr id="4" name="Tijdelijke aanduiding voor voettekst 3">
            <a:extLst>
              <a:ext uri="{FF2B5EF4-FFF2-40B4-BE49-F238E27FC236}">
                <a16:creationId xmlns:a16="http://schemas.microsoft.com/office/drawing/2014/main" id="{41D88BC6-A9F1-A3D3-D097-8914DADBCB6B}"/>
              </a:ext>
            </a:extLst>
          </p:cNvPr>
          <p:cNvSpPr>
            <a:spLocks noGrp="1"/>
          </p:cNvSpPr>
          <p:nvPr>
            <p:ph type="ftr" sz="quarter" idx="11"/>
          </p:nvPr>
        </p:nvSpPr>
        <p:spPr/>
        <p:txBody>
          <a:bodyPr/>
          <a:lstStyle/>
          <a:p>
            <a:r>
              <a:rPr lang="nl-NL" dirty="0"/>
              <a:t>Parkinson Café</a:t>
            </a:r>
          </a:p>
        </p:txBody>
      </p:sp>
      <p:sp>
        <p:nvSpPr>
          <p:cNvPr id="5" name="Tekstvak 4">
            <a:extLst>
              <a:ext uri="{FF2B5EF4-FFF2-40B4-BE49-F238E27FC236}">
                <a16:creationId xmlns:a16="http://schemas.microsoft.com/office/drawing/2014/main" id="{AA62A038-9E26-9F4A-9A8B-EB794324C9A3}"/>
              </a:ext>
            </a:extLst>
          </p:cNvPr>
          <p:cNvSpPr txBox="1"/>
          <p:nvPr/>
        </p:nvSpPr>
        <p:spPr>
          <a:xfrm>
            <a:off x="453239" y="3441322"/>
            <a:ext cx="2315361" cy="1107996"/>
          </a:xfrm>
          <a:prstGeom prst="rect">
            <a:avLst/>
          </a:prstGeom>
          <a:noFill/>
          <a:ln>
            <a:solidFill>
              <a:srgbClr val="951C62"/>
            </a:solidFill>
          </a:ln>
        </p:spPr>
        <p:txBody>
          <a:bodyPr wrap="square" rtlCol="0">
            <a:spAutoFit/>
          </a:bodyPr>
          <a:lstStyle/>
          <a:p>
            <a:pPr algn="ctr"/>
            <a:r>
              <a:rPr lang="nl-NL" sz="1100" dirty="0">
                <a:solidFill>
                  <a:srgbClr val="951C62"/>
                </a:solidFill>
              </a:rPr>
              <a:t>Angst en depressie</a:t>
            </a:r>
          </a:p>
          <a:p>
            <a:pPr marL="171450" indent="-171450">
              <a:buFont typeface="Arial" panose="020B0604020202020204" pitchFamily="34" charset="0"/>
              <a:buChar char="•"/>
            </a:pPr>
            <a:r>
              <a:rPr lang="nl-NL" sz="1100" dirty="0">
                <a:solidFill>
                  <a:srgbClr val="951C62"/>
                </a:solidFill>
              </a:rPr>
              <a:t>25-49% van patiënten ervaart angst klachten</a:t>
            </a:r>
          </a:p>
          <a:p>
            <a:pPr marL="171450" indent="-171450">
              <a:buFont typeface="Arial" panose="020B0604020202020204" pitchFamily="34" charset="0"/>
              <a:buChar char="•"/>
            </a:pPr>
            <a:r>
              <a:rPr lang="nl-NL" sz="1100" dirty="0">
                <a:solidFill>
                  <a:srgbClr val="951C62"/>
                </a:solidFill>
              </a:rPr>
              <a:t>30-45% van patiënten ervaart depressie</a:t>
            </a:r>
          </a:p>
          <a:p>
            <a:pPr marL="171450" indent="-171450">
              <a:buFont typeface="Arial" panose="020B0604020202020204" pitchFamily="34" charset="0"/>
              <a:buChar char="•"/>
            </a:pPr>
            <a:r>
              <a:rPr lang="nl-NL" sz="1100" dirty="0">
                <a:solidFill>
                  <a:srgbClr val="951C62"/>
                </a:solidFill>
              </a:rPr>
              <a:t>Combinaties zijn ook mogelijk</a:t>
            </a:r>
          </a:p>
        </p:txBody>
      </p:sp>
      <p:sp>
        <p:nvSpPr>
          <p:cNvPr id="6" name="Pijl: rechts 5">
            <a:extLst>
              <a:ext uri="{FF2B5EF4-FFF2-40B4-BE49-F238E27FC236}">
                <a16:creationId xmlns:a16="http://schemas.microsoft.com/office/drawing/2014/main" id="{6DD7BBAE-311E-1541-84ED-990C82782D70}"/>
              </a:ext>
            </a:extLst>
          </p:cNvPr>
          <p:cNvSpPr/>
          <p:nvPr/>
        </p:nvSpPr>
        <p:spPr>
          <a:xfrm>
            <a:off x="2910980" y="3753004"/>
            <a:ext cx="978408" cy="484632"/>
          </a:xfrm>
          <a:prstGeom prst="rightArrow">
            <a:avLst/>
          </a:prstGeom>
          <a:solidFill>
            <a:srgbClr val="951C62"/>
          </a:solidFill>
          <a:ln>
            <a:solidFill>
              <a:srgbClr val="951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9026F08B-4E39-A44B-DA3A-250ECBBC20C7}"/>
              </a:ext>
            </a:extLst>
          </p:cNvPr>
          <p:cNvSpPr txBox="1"/>
          <p:nvPr/>
        </p:nvSpPr>
        <p:spPr>
          <a:xfrm>
            <a:off x="4229683" y="2960131"/>
            <a:ext cx="2315361" cy="600164"/>
          </a:xfrm>
          <a:prstGeom prst="rect">
            <a:avLst/>
          </a:prstGeom>
          <a:noFill/>
          <a:ln>
            <a:solidFill>
              <a:srgbClr val="951C62"/>
            </a:solidFill>
          </a:ln>
        </p:spPr>
        <p:txBody>
          <a:bodyPr wrap="square" rtlCol="0">
            <a:spAutoFit/>
          </a:bodyPr>
          <a:lstStyle/>
          <a:p>
            <a:pPr algn="ctr"/>
            <a:r>
              <a:rPr lang="nl-NL" sz="1100" dirty="0">
                <a:solidFill>
                  <a:srgbClr val="951C62"/>
                </a:solidFill>
              </a:rPr>
              <a:t>Negatief effect op de kwaliteit van leven van mensen met Parkinson</a:t>
            </a:r>
          </a:p>
        </p:txBody>
      </p:sp>
      <p:sp>
        <p:nvSpPr>
          <p:cNvPr id="8" name="Tekstvak 7">
            <a:extLst>
              <a:ext uri="{FF2B5EF4-FFF2-40B4-BE49-F238E27FC236}">
                <a16:creationId xmlns:a16="http://schemas.microsoft.com/office/drawing/2014/main" id="{A3A3389E-DF18-1398-DAE5-15E4D37C294F}"/>
              </a:ext>
            </a:extLst>
          </p:cNvPr>
          <p:cNvSpPr txBox="1"/>
          <p:nvPr/>
        </p:nvSpPr>
        <p:spPr>
          <a:xfrm>
            <a:off x="4229682" y="4430345"/>
            <a:ext cx="2315361" cy="600164"/>
          </a:xfrm>
          <a:prstGeom prst="rect">
            <a:avLst/>
          </a:prstGeom>
          <a:noFill/>
          <a:ln>
            <a:solidFill>
              <a:srgbClr val="951C62"/>
            </a:solidFill>
          </a:ln>
        </p:spPr>
        <p:txBody>
          <a:bodyPr wrap="square" rtlCol="0">
            <a:spAutoFit/>
          </a:bodyPr>
          <a:lstStyle/>
          <a:p>
            <a:pPr algn="ctr"/>
            <a:r>
              <a:rPr lang="nl-NL" sz="1100" dirty="0">
                <a:solidFill>
                  <a:srgbClr val="951C62"/>
                </a:solidFill>
              </a:rPr>
              <a:t>Medicamenteuze behandeling niet altijd voldoende en kan bijwerkingen veroorzaken</a:t>
            </a:r>
          </a:p>
        </p:txBody>
      </p:sp>
      <p:sp>
        <p:nvSpPr>
          <p:cNvPr id="9" name="Pijl: rechts 8">
            <a:extLst>
              <a:ext uri="{FF2B5EF4-FFF2-40B4-BE49-F238E27FC236}">
                <a16:creationId xmlns:a16="http://schemas.microsoft.com/office/drawing/2014/main" id="{78287C4C-1F87-5298-8C77-EB884C7AAADA}"/>
              </a:ext>
            </a:extLst>
          </p:cNvPr>
          <p:cNvSpPr/>
          <p:nvPr/>
        </p:nvSpPr>
        <p:spPr>
          <a:xfrm>
            <a:off x="7182374" y="3753004"/>
            <a:ext cx="978408" cy="484632"/>
          </a:xfrm>
          <a:prstGeom prst="rightArrow">
            <a:avLst/>
          </a:prstGeom>
          <a:solidFill>
            <a:srgbClr val="951C62"/>
          </a:solidFill>
          <a:ln>
            <a:solidFill>
              <a:srgbClr val="951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BCD5A834-51C4-416D-871A-926EC155A8DD}"/>
              </a:ext>
            </a:extLst>
          </p:cNvPr>
          <p:cNvSpPr txBox="1"/>
          <p:nvPr/>
        </p:nvSpPr>
        <p:spPr>
          <a:xfrm>
            <a:off x="8534633" y="3695238"/>
            <a:ext cx="2315361" cy="600164"/>
          </a:xfrm>
          <a:prstGeom prst="rect">
            <a:avLst/>
          </a:prstGeom>
          <a:noFill/>
          <a:ln>
            <a:solidFill>
              <a:srgbClr val="951C62"/>
            </a:solidFill>
          </a:ln>
        </p:spPr>
        <p:txBody>
          <a:bodyPr wrap="square" rtlCol="0">
            <a:spAutoFit/>
          </a:bodyPr>
          <a:lstStyle/>
          <a:p>
            <a:endParaRPr lang="nl-NL" sz="1100" dirty="0">
              <a:solidFill>
                <a:srgbClr val="951C62"/>
              </a:solidFill>
            </a:endParaRPr>
          </a:p>
          <a:p>
            <a:r>
              <a:rPr lang="nl-NL" sz="1100" dirty="0">
                <a:solidFill>
                  <a:srgbClr val="951C62"/>
                </a:solidFill>
              </a:rPr>
              <a:t>Sport en bewegen</a:t>
            </a:r>
          </a:p>
          <a:p>
            <a:pPr algn="ctr"/>
            <a:endParaRPr lang="nl-NL" sz="1100" dirty="0">
              <a:solidFill>
                <a:srgbClr val="951C62"/>
              </a:solidFill>
            </a:endParaRPr>
          </a:p>
        </p:txBody>
      </p:sp>
      <p:pic>
        <p:nvPicPr>
          <p:cNvPr id="11" name="Afbeelding 10">
            <a:extLst>
              <a:ext uri="{FF2B5EF4-FFF2-40B4-BE49-F238E27FC236}">
                <a16:creationId xmlns:a16="http://schemas.microsoft.com/office/drawing/2014/main" id="{B83D02FC-947D-9F37-289E-A10E7DDD9505}"/>
              </a:ext>
            </a:extLst>
          </p:cNvPr>
          <p:cNvPicPr>
            <a:picLocks noChangeAspect="1"/>
          </p:cNvPicPr>
          <p:nvPr/>
        </p:nvPicPr>
        <p:blipFill>
          <a:blip r:embed="rId2"/>
          <a:stretch>
            <a:fillRect/>
          </a:stretch>
        </p:blipFill>
        <p:spPr>
          <a:xfrm>
            <a:off x="9999161" y="3728794"/>
            <a:ext cx="708220" cy="553334"/>
          </a:xfrm>
          <a:prstGeom prst="rect">
            <a:avLst/>
          </a:prstGeom>
        </p:spPr>
      </p:pic>
    </p:spTree>
    <p:extLst>
      <p:ext uri="{BB962C8B-B14F-4D97-AF65-F5344CB8AC3E}">
        <p14:creationId xmlns:p14="http://schemas.microsoft.com/office/powerpoint/2010/main" val="37502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629686" y="441327"/>
            <a:ext cx="10766044" cy="1325563"/>
          </a:xfrm>
        </p:spPr>
        <p:txBody>
          <a:bodyPr/>
          <a:lstStyle/>
          <a:p>
            <a:r>
              <a:rPr lang="en-US" dirty="0">
                <a:solidFill>
                  <a:srgbClr val="F07814"/>
                </a:solidFill>
              </a:rPr>
              <a:t>Studie </a:t>
            </a:r>
            <a:r>
              <a:rPr lang="en-US" dirty="0" err="1">
                <a:solidFill>
                  <a:srgbClr val="F07814"/>
                </a:solidFill>
              </a:rPr>
              <a:t>opzet</a:t>
            </a:r>
            <a:endParaRPr lang="en-US" b="0" dirty="0">
              <a:solidFill>
                <a:srgbClr val="F07814"/>
              </a:solidFill>
            </a:endParaRPr>
          </a:p>
        </p:txBody>
      </p:sp>
      <p:sp>
        <p:nvSpPr>
          <p:cNvPr id="12" name="Tijdelijke aanduiding voor inhoud 11"/>
          <p:cNvSpPr>
            <a:spLocks noGrp="1"/>
          </p:cNvSpPr>
          <p:nvPr>
            <p:ph sz="half" idx="2"/>
          </p:nvPr>
        </p:nvSpPr>
        <p:spPr>
          <a:xfrm>
            <a:off x="651530" y="1589662"/>
            <a:ext cx="10744200" cy="3751308"/>
          </a:xfrm>
        </p:spPr>
        <p:txBody>
          <a:bodyPr/>
          <a:lstStyle/>
          <a:p>
            <a:pPr marL="0" indent="0">
              <a:buNone/>
            </a:pPr>
            <a:endParaRPr lang="en-US" sz="1200" dirty="0">
              <a:solidFill>
                <a:srgbClr val="003741"/>
              </a:solidFill>
              <a:sym typeface="Wingdings" panose="05000000000000000000" pitchFamily="2" charset="2"/>
            </a:endParaRPr>
          </a:p>
          <a:p>
            <a:pPr marL="0" indent="0">
              <a:buNone/>
            </a:pPr>
            <a:endParaRPr lang="en-US" sz="1200" dirty="0">
              <a:solidFill>
                <a:srgbClr val="003741"/>
              </a:solidFill>
              <a:sym typeface="Wingdings" panose="05000000000000000000" pitchFamily="2" charset="2"/>
            </a:endParaRPr>
          </a:p>
          <a:p>
            <a:endParaRPr lang="en-US" sz="1200" dirty="0">
              <a:solidFill>
                <a:srgbClr val="003741"/>
              </a:solidFill>
              <a:sym typeface="Wingdings" panose="05000000000000000000" pitchFamily="2" charset="2"/>
            </a:endParaRPr>
          </a:p>
          <a:p>
            <a:endParaRPr lang="en-US" sz="1200" dirty="0">
              <a:solidFill>
                <a:srgbClr val="003741"/>
              </a:solidFill>
              <a:sym typeface="Wingdings" panose="05000000000000000000" pitchFamily="2" charset="2"/>
            </a:endParaRPr>
          </a:p>
          <a:p>
            <a:endParaRPr lang="en-US" sz="1200" dirty="0">
              <a:solidFill>
                <a:srgbClr val="003741"/>
              </a:solidFill>
              <a:sym typeface="Wingdings" panose="05000000000000000000" pitchFamily="2" charset="2"/>
            </a:endParaRPr>
          </a:p>
          <a:p>
            <a:endParaRPr lang="en-US" sz="1200" dirty="0">
              <a:solidFill>
                <a:srgbClr val="003741"/>
              </a:solidFill>
              <a:sym typeface="Wingdings" panose="05000000000000000000" pitchFamily="2" charset="2"/>
            </a:endParaRPr>
          </a:p>
          <a:p>
            <a:endParaRPr lang="en-US" sz="1200" dirty="0">
              <a:solidFill>
                <a:srgbClr val="003741"/>
              </a:solidFill>
              <a:sym typeface="Wingdings" panose="05000000000000000000" pitchFamily="2" charset="2"/>
            </a:endParaRPr>
          </a:p>
          <a:p>
            <a:pPr marL="0" indent="0">
              <a:buNone/>
            </a:pPr>
            <a:endParaRPr lang="en-US" sz="1200" dirty="0">
              <a:solidFill>
                <a:srgbClr val="003741"/>
              </a:solidFill>
            </a:endParaRPr>
          </a:p>
          <a:p>
            <a:endParaRPr lang="en-US" sz="1200" b="1" dirty="0">
              <a:solidFill>
                <a:srgbClr val="003741"/>
              </a:solidFill>
            </a:endParaRPr>
          </a:p>
          <a:p>
            <a:endParaRPr lang="en-US" sz="1200" b="1" dirty="0">
              <a:solidFill>
                <a:srgbClr val="951C62"/>
              </a:solidFill>
            </a:endParaRPr>
          </a:p>
        </p:txBody>
      </p:sp>
      <p:sp>
        <p:nvSpPr>
          <p:cNvPr id="4" name="Tijdelijke aanduiding voor voettekst 3"/>
          <p:cNvSpPr>
            <a:spLocks noGrp="1"/>
          </p:cNvSpPr>
          <p:nvPr>
            <p:ph type="ftr" sz="quarter" idx="11"/>
          </p:nvPr>
        </p:nvSpPr>
        <p:spPr/>
        <p:txBody>
          <a:bodyPr/>
          <a:lstStyle/>
          <a:p>
            <a:r>
              <a:rPr lang="nl-NL" dirty="0"/>
              <a:t>Parkinson Café</a:t>
            </a:r>
          </a:p>
        </p:txBody>
      </p:sp>
      <p:grpSp>
        <p:nvGrpSpPr>
          <p:cNvPr id="49" name="Groep 48"/>
          <p:cNvGrpSpPr/>
          <p:nvPr/>
        </p:nvGrpSpPr>
        <p:grpSpPr>
          <a:xfrm>
            <a:off x="1276627" y="2242632"/>
            <a:ext cx="9558989" cy="2869604"/>
            <a:chOff x="1276627" y="2579131"/>
            <a:chExt cx="9558989" cy="2869604"/>
          </a:xfrm>
        </p:grpSpPr>
        <p:cxnSp>
          <p:nvCxnSpPr>
            <p:cNvPr id="50" name="Rechte verbindingslijn 49"/>
            <p:cNvCxnSpPr/>
            <p:nvPr/>
          </p:nvCxnSpPr>
          <p:spPr>
            <a:xfrm>
              <a:off x="1276627" y="4017599"/>
              <a:ext cx="1407205" cy="0"/>
            </a:xfrm>
            <a:prstGeom prst="line">
              <a:avLst/>
            </a:prstGeom>
          </p:spPr>
          <p:style>
            <a:lnRef idx="1">
              <a:schemeClr val="accent1"/>
            </a:lnRef>
            <a:fillRef idx="0">
              <a:schemeClr val="accent1"/>
            </a:fillRef>
            <a:effectRef idx="0">
              <a:schemeClr val="accent1"/>
            </a:effectRef>
            <a:fontRef idx="minor">
              <a:schemeClr val="tx1"/>
            </a:fontRef>
          </p:style>
        </p:cxnSp>
        <p:sp>
          <p:nvSpPr>
            <p:cNvPr id="51" name="Ovaal 50"/>
            <p:cNvSpPr/>
            <p:nvPr/>
          </p:nvSpPr>
          <p:spPr>
            <a:xfrm>
              <a:off x="2672498" y="3830170"/>
              <a:ext cx="373914" cy="3675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fgeronde rechthoek 54"/>
            <p:cNvSpPr/>
            <p:nvPr/>
          </p:nvSpPr>
          <p:spPr>
            <a:xfrm>
              <a:off x="5158005" y="2579131"/>
              <a:ext cx="1407205" cy="30460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Baseline</a:t>
              </a:r>
            </a:p>
          </p:txBody>
        </p:sp>
        <p:sp>
          <p:nvSpPr>
            <p:cNvPr id="56" name="Afgeronde rechthoek 55"/>
            <p:cNvSpPr/>
            <p:nvPr/>
          </p:nvSpPr>
          <p:spPr>
            <a:xfrm>
              <a:off x="6589606" y="2579131"/>
              <a:ext cx="2814410" cy="30460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High Intensity Interval Training</a:t>
              </a:r>
            </a:p>
          </p:txBody>
        </p:sp>
        <p:sp>
          <p:nvSpPr>
            <p:cNvPr id="57" name="Afgeronde rechthoek 56"/>
            <p:cNvSpPr/>
            <p:nvPr/>
          </p:nvSpPr>
          <p:spPr>
            <a:xfrm>
              <a:off x="9428411" y="2579131"/>
              <a:ext cx="1407205" cy="30460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Follow-up</a:t>
              </a:r>
            </a:p>
          </p:txBody>
        </p:sp>
        <p:sp>
          <p:nvSpPr>
            <p:cNvPr id="58" name="Afgeronde rechthoek 57"/>
            <p:cNvSpPr/>
            <p:nvPr/>
          </p:nvSpPr>
          <p:spPr>
            <a:xfrm>
              <a:off x="5158005" y="3861628"/>
              <a:ext cx="1407205" cy="30460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Baseline</a:t>
              </a:r>
            </a:p>
          </p:txBody>
        </p:sp>
        <p:sp>
          <p:nvSpPr>
            <p:cNvPr id="59" name="Afgeronde rechthoek 58"/>
            <p:cNvSpPr/>
            <p:nvPr/>
          </p:nvSpPr>
          <p:spPr>
            <a:xfrm>
              <a:off x="6589606" y="3861628"/>
              <a:ext cx="2814410" cy="304609"/>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Continue aerobe </a:t>
              </a:r>
              <a:r>
                <a:rPr lang="en-US" sz="1200" dirty="0" err="1"/>
                <a:t>duurtraining</a:t>
              </a:r>
              <a:endParaRPr lang="en-US" sz="1200" dirty="0"/>
            </a:p>
          </p:txBody>
        </p:sp>
        <p:sp>
          <p:nvSpPr>
            <p:cNvPr id="60" name="Afgeronde rechthoek 59"/>
            <p:cNvSpPr/>
            <p:nvPr/>
          </p:nvSpPr>
          <p:spPr>
            <a:xfrm>
              <a:off x="9428411" y="3861628"/>
              <a:ext cx="1407205" cy="30460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Follow-up</a:t>
              </a:r>
            </a:p>
          </p:txBody>
        </p:sp>
        <p:sp>
          <p:nvSpPr>
            <p:cNvPr id="61" name="Afgeronde rechthoek 60"/>
            <p:cNvSpPr/>
            <p:nvPr/>
          </p:nvSpPr>
          <p:spPr>
            <a:xfrm>
              <a:off x="5158005" y="5144126"/>
              <a:ext cx="1407205" cy="30460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Baseline</a:t>
              </a:r>
            </a:p>
          </p:txBody>
        </p:sp>
        <p:sp>
          <p:nvSpPr>
            <p:cNvPr id="62" name="Afgeronde rechthoek 61"/>
            <p:cNvSpPr/>
            <p:nvPr/>
          </p:nvSpPr>
          <p:spPr>
            <a:xfrm>
              <a:off x="6589606" y="5144126"/>
              <a:ext cx="2814410" cy="304609"/>
            </a:xfrm>
            <a:prstGeom prst="roundRect">
              <a:avLst/>
            </a:prstGeom>
            <a:solidFill>
              <a:srgbClr val="F07814"/>
            </a:solidFill>
            <a:ln>
              <a:solidFill>
                <a:srgbClr val="F078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Beweeg</a:t>
              </a:r>
              <a:r>
                <a:rPr lang="en-US" sz="1200" dirty="0"/>
                <a:t> </a:t>
              </a:r>
              <a:r>
                <a:rPr lang="en-US" sz="1200" dirty="0" err="1"/>
                <a:t>advies</a:t>
              </a:r>
              <a:endParaRPr lang="en-US" sz="1200" dirty="0"/>
            </a:p>
          </p:txBody>
        </p:sp>
        <p:sp>
          <p:nvSpPr>
            <p:cNvPr id="63" name="Afgeronde rechthoek 62"/>
            <p:cNvSpPr/>
            <p:nvPr/>
          </p:nvSpPr>
          <p:spPr>
            <a:xfrm>
              <a:off x="9428411" y="5144126"/>
              <a:ext cx="1407205" cy="30460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Follow-up</a:t>
              </a:r>
            </a:p>
          </p:txBody>
        </p:sp>
        <p:sp>
          <p:nvSpPr>
            <p:cNvPr id="64" name="Tekstvak 63"/>
            <p:cNvSpPr txBox="1"/>
            <p:nvPr/>
          </p:nvSpPr>
          <p:spPr>
            <a:xfrm>
              <a:off x="2706207" y="3861628"/>
              <a:ext cx="306496" cy="305161"/>
            </a:xfrm>
            <a:prstGeom prst="rect">
              <a:avLst/>
            </a:prstGeom>
            <a:noFill/>
          </p:spPr>
          <p:txBody>
            <a:bodyPr wrap="none" rtlCol="0">
              <a:spAutoFit/>
            </a:bodyPr>
            <a:lstStyle/>
            <a:p>
              <a:r>
                <a:rPr lang="en-US" sz="1200" dirty="0">
                  <a:solidFill>
                    <a:schemeClr val="bg1"/>
                  </a:solidFill>
                </a:rPr>
                <a:t>R</a:t>
              </a:r>
            </a:p>
          </p:txBody>
        </p:sp>
        <p:cxnSp>
          <p:nvCxnSpPr>
            <p:cNvPr id="65" name="Rechte verbindingslijn met pijl 64"/>
            <p:cNvCxnSpPr>
              <a:stCxn id="64" idx="3"/>
              <a:endCxn id="55" idx="1"/>
            </p:cNvCxnSpPr>
            <p:nvPr/>
          </p:nvCxnSpPr>
          <p:spPr>
            <a:xfrm flipV="1">
              <a:off x="3012703" y="2731436"/>
              <a:ext cx="2145302" cy="128277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Rechte verbindingslijn met pijl 65"/>
            <p:cNvCxnSpPr>
              <a:stCxn id="64" idx="3"/>
              <a:endCxn id="61" idx="1"/>
            </p:cNvCxnSpPr>
            <p:nvPr/>
          </p:nvCxnSpPr>
          <p:spPr>
            <a:xfrm>
              <a:off x="3012703" y="4014210"/>
              <a:ext cx="2145302" cy="128222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Rechte verbindingslijn met pijl 66"/>
            <p:cNvCxnSpPr>
              <a:stCxn id="64" idx="3"/>
              <a:endCxn id="58" idx="1"/>
            </p:cNvCxnSpPr>
            <p:nvPr/>
          </p:nvCxnSpPr>
          <p:spPr>
            <a:xfrm flipV="1">
              <a:off x="3012703" y="4013933"/>
              <a:ext cx="2145302" cy="27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8" name="Tekstvak 67"/>
            <p:cNvSpPr txBox="1"/>
            <p:nvPr/>
          </p:nvSpPr>
          <p:spPr>
            <a:xfrm>
              <a:off x="3801415" y="3861491"/>
              <a:ext cx="567877" cy="305161"/>
            </a:xfrm>
            <a:prstGeom prst="rect">
              <a:avLst/>
            </a:prstGeom>
            <a:solidFill>
              <a:schemeClr val="bg1"/>
            </a:solidFill>
          </p:spPr>
          <p:txBody>
            <a:bodyPr wrap="none" rtlCol="0">
              <a:spAutoFit/>
            </a:bodyPr>
            <a:lstStyle/>
            <a:p>
              <a:r>
                <a:rPr lang="en-US" sz="1200" dirty="0">
                  <a:solidFill>
                    <a:srgbClr val="003741"/>
                  </a:solidFill>
                </a:rPr>
                <a:t>n=16</a:t>
              </a:r>
            </a:p>
          </p:txBody>
        </p:sp>
        <p:sp>
          <p:nvSpPr>
            <p:cNvPr id="69" name="Tekstvak 68"/>
            <p:cNvSpPr txBox="1"/>
            <p:nvPr/>
          </p:nvSpPr>
          <p:spPr>
            <a:xfrm>
              <a:off x="3901339" y="3219946"/>
              <a:ext cx="567877" cy="305161"/>
            </a:xfrm>
            <a:prstGeom prst="rect">
              <a:avLst/>
            </a:prstGeom>
            <a:solidFill>
              <a:schemeClr val="bg1"/>
            </a:solidFill>
          </p:spPr>
          <p:txBody>
            <a:bodyPr wrap="none" rtlCol="0">
              <a:spAutoFit/>
            </a:bodyPr>
            <a:lstStyle/>
            <a:p>
              <a:r>
                <a:rPr lang="en-US" sz="1200" dirty="0">
                  <a:solidFill>
                    <a:srgbClr val="003741"/>
                  </a:solidFill>
                </a:rPr>
                <a:t>n=16</a:t>
              </a:r>
            </a:p>
          </p:txBody>
        </p:sp>
        <p:sp>
          <p:nvSpPr>
            <p:cNvPr id="70" name="Tekstvak 69"/>
            <p:cNvSpPr txBox="1"/>
            <p:nvPr/>
          </p:nvSpPr>
          <p:spPr>
            <a:xfrm>
              <a:off x="3900590" y="4502720"/>
              <a:ext cx="567877" cy="305161"/>
            </a:xfrm>
            <a:prstGeom prst="rect">
              <a:avLst/>
            </a:prstGeom>
            <a:solidFill>
              <a:schemeClr val="bg1"/>
            </a:solidFill>
          </p:spPr>
          <p:txBody>
            <a:bodyPr wrap="none" rtlCol="0">
              <a:spAutoFit/>
            </a:bodyPr>
            <a:lstStyle/>
            <a:p>
              <a:r>
                <a:rPr lang="en-US" sz="1200" dirty="0">
                  <a:solidFill>
                    <a:srgbClr val="003741"/>
                  </a:solidFill>
                </a:rPr>
                <a:t>n=16</a:t>
              </a:r>
            </a:p>
          </p:txBody>
        </p:sp>
        <p:sp>
          <p:nvSpPr>
            <p:cNvPr id="71" name="Tekstvak 70"/>
            <p:cNvSpPr txBox="1"/>
            <p:nvPr/>
          </p:nvSpPr>
          <p:spPr>
            <a:xfrm>
              <a:off x="1506521" y="3711201"/>
              <a:ext cx="947416" cy="305161"/>
            </a:xfrm>
            <a:prstGeom prst="rect">
              <a:avLst/>
            </a:prstGeom>
            <a:solidFill>
              <a:schemeClr val="bg1"/>
            </a:solidFill>
          </p:spPr>
          <p:txBody>
            <a:bodyPr wrap="none" rtlCol="0">
              <a:spAutoFit/>
            </a:bodyPr>
            <a:lstStyle/>
            <a:p>
              <a:r>
                <a:rPr lang="en-US" sz="1200" dirty="0">
                  <a:solidFill>
                    <a:srgbClr val="003741"/>
                  </a:solidFill>
                </a:rPr>
                <a:t>PD (n=24)</a:t>
              </a:r>
            </a:p>
          </p:txBody>
        </p:sp>
        <p:sp>
          <p:nvSpPr>
            <p:cNvPr id="72" name="Tekstvak 71"/>
            <p:cNvSpPr txBox="1"/>
            <p:nvPr/>
          </p:nvSpPr>
          <p:spPr>
            <a:xfrm>
              <a:off x="1504729" y="4027597"/>
              <a:ext cx="949208" cy="305161"/>
            </a:xfrm>
            <a:prstGeom prst="rect">
              <a:avLst/>
            </a:prstGeom>
            <a:solidFill>
              <a:schemeClr val="bg1"/>
            </a:solidFill>
          </p:spPr>
          <p:txBody>
            <a:bodyPr wrap="none" rtlCol="0">
              <a:spAutoFit/>
            </a:bodyPr>
            <a:lstStyle/>
            <a:p>
              <a:r>
                <a:rPr lang="en-US" sz="1200" dirty="0">
                  <a:solidFill>
                    <a:srgbClr val="003741"/>
                  </a:solidFill>
                </a:rPr>
                <a:t>MS (n=24)</a:t>
              </a:r>
            </a:p>
          </p:txBody>
        </p:sp>
      </p:grpSp>
      <p:pic>
        <p:nvPicPr>
          <p:cNvPr id="2" name="Afbeelding 1"/>
          <p:cNvPicPr>
            <a:picLocks noChangeAspect="1"/>
          </p:cNvPicPr>
          <p:nvPr/>
        </p:nvPicPr>
        <p:blipFill>
          <a:blip r:embed="rId3">
            <a:biLevel thresh="75000"/>
          </a:blip>
          <a:stretch>
            <a:fillRect/>
          </a:stretch>
        </p:blipFill>
        <p:spPr>
          <a:xfrm>
            <a:off x="5115162" y="5457945"/>
            <a:ext cx="5777172" cy="324966"/>
          </a:xfrm>
          <a:prstGeom prst="rect">
            <a:avLst/>
          </a:prstGeom>
        </p:spPr>
      </p:pic>
    </p:spTree>
    <p:extLst>
      <p:ext uri="{BB962C8B-B14F-4D97-AF65-F5344CB8AC3E}">
        <p14:creationId xmlns:p14="http://schemas.microsoft.com/office/powerpoint/2010/main" val="3003972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nl-NL" dirty="0"/>
              <a:t>Parkinson Café</a:t>
            </a:r>
          </a:p>
        </p:txBody>
      </p:sp>
      <p:sp>
        <p:nvSpPr>
          <p:cNvPr id="5" name="Titel 8"/>
          <p:cNvSpPr>
            <a:spLocks noGrp="1"/>
          </p:cNvSpPr>
          <p:nvPr>
            <p:ph type="title"/>
          </p:nvPr>
        </p:nvSpPr>
        <p:spPr>
          <a:xfrm>
            <a:off x="629686" y="441327"/>
            <a:ext cx="10766044" cy="1325563"/>
          </a:xfrm>
        </p:spPr>
        <p:txBody>
          <a:bodyPr/>
          <a:lstStyle/>
          <a:p>
            <a:r>
              <a:rPr lang="en-US" dirty="0">
                <a:solidFill>
                  <a:srgbClr val="F07814"/>
                </a:solidFill>
              </a:rPr>
              <a:t>Training – </a:t>
            </a:r>
            <a:r>
              <a:rPr lang="en-US" dirty="0" err="1">
                <a:solidFill>
                  <a:srgbClr val="F07814"/>
                </a:solidFill>
              </a:rPr>
              <a:t>Hoog</a:t>
            </a:r>
            <a:r>
              <a:rPr lang="en-US" dirty="0">
                <a:solidFill>
                  <a:srgbClr val="F07814"/>
                </a:solidFill>
              </a:rPr>
              <a:t> </a:t>
            </a:r>
            <a:r>
              <a:rPr lang="en-US" dirty="0" err="1">
                <a:solidFill>
                  <a:srgbClr val="F07814"/>
                </a:solidFill>
              </a:rPr>
              <a:t>intensieve</a:t>
            </a:r>
            <a:r>
              <a:rPr lang="en-US" dirty="0">
                <a:solidFill>
                  <a:srgbClr val="F07814"/>
                </a:solidFill>
              </a:rPr>
              <a:t> interval training</a:t>
            </a:r>
            <a:endParaRPr lang="en-US" b="0" dirty="0">
              <a:solidFill>
                <a:srgbClr val="F07814"/>
              </a:solidFill>
            </a:endParaRPr>
          </a:p>
        </p:txBody>
      </p:sp>
      <p:pic>
        <p:nvPicPr>
          <p:cNvPr id="6" name="Afbeelding 5"/>
          <p:cNvPicPr>
            <a:picLocks noChangeAspect="1"/>
          </p:cNvPicPr>
          <p:nvPr/>
        </p:nvPicPr>
        <p:blipFill>
          <a:blip r:embed="rId2"/>
          <a:stretch>
            <a:fillRect/>
          </a:stretch>
        </p:blipFill>
        <p:spPr>
          <a:xfrm>
            <a:off x="162086" y="2421096"/>
            <a:ext cx="7475583" cy="2701032"/>
          </a:xfrm>
          <a:prstGeom prst="rect">
            <a:avLst/>
          </a:prstGeom>
        </p:spPr>
      </p:pic>
      <p:sp>
        <p:nvSpPr>
          <p:cNvPr id="7" name="Tekstvak 6"/>
          <p:cNvSpPr txBox="1"/>
          <p:nvPr/>
        </p:nvSpPr>
        <p:spPr>
          <a:xfrm>
            <a:off x="7947102" y="2066693"/>
            <a:ext cx="4170557" cy="3231654"/>
          </a:xfrm>
          <a:prstGeom prst="rect">
            <a:avLst/>
          </a:prstGeom>
          <a:noFill/>
        </p:spPr>
        <p:txBody>
          <a:bodyPr wrap="square" rtlCol="0">
            <a:spAutoFit/>
          </a:bodyPr>
          <a:lstStyle/>
          <a:p>
            <a:r>
              <a:rPr lang="nl-NL" sz="2400" b="1" dirty="0">
                <a:solidFill>
                  <a:srgbClr val="951C62"/>
                </a:solidFill>
              </a:rPr>
              <a:t>FITT-principes</a:t>
            </a:r>
            <a:r>
              <a:rPr lang="nl-NL" sz="2400" dirty="0"/>
              <a:t> </a:t>
            </a:r>
          </a:p>
          <a:p>
            <a:pPr marL="285750" indent="-285750">
              <a:buFont typeface="Arial" panose="020B0604020202020204" pitchFamily="34" charset="0"/>
              <a:buChar char="•"/>
            </a:pPr>
            <a:r>
              <a:rPr lang="nl-NL" b="1" dirty="0"/>
              <a:t>Frequentie: </a:t>
            </a:r>
            <a:r>
              <a:rPr lang="nl-NL" dirty="0"/>
              <a:t>2x per week voor 8 weken</a:t>
            </a:r>
          </a:p>
          <a:p>
            <a:pPr marL="285750" indent="-285750">
              <a:buFont typeface="Arial" panose="020B0604020202020204" pitchFamily="34" charset="0"/>
              <a:buChar char="•"/>
            </a:pPr>
            <a:r>
              <a:rPr lang="nl-NL" b="1" dirty="0"/>
              <a:t>Intensiteit: </a:t>
            </a:r>
          </a:p>
          <a:p>
            <a:pPr marL="742950" lvl="1" indent="-285750">
              <a:buFont typeface="Arial" panose="020B0604020202020204" pitchFamily="34" charset="0"/>
              <a:buChar char="•"/>
            </a:pPr>
            <a:r>
              <a:rPr lang="nl-NL" dirty="0"/>
              <a:t>Interval: 85%-90% </a:t>
            </a:r>
            <a:r>
              <a:rPr lang="nl-NL" dirty="0" err="1"/>
              <a:t>Wmax</a:t>
            </a:r>
            <a:r>
              <a:rPr lang="nl-NL" dirty="0"/>
              <a:t> (&gt;VT2)</a:t>
            </a:r>
          </a:p>
          <a:p>
            <a:pPr marL="742950" lvl="1" indent="-285750">
              <a:buFont typeface="Arial" panose="020B0604020202020204" pitchFamily="34" charset="0"/>
              <a:buChar char="•"/>
            </a:pPr>
            <a:r>
              <a:rPr lang="nl-NL" dirty="0"/>
              <a:t>Rust: &lt; VT1</a:t>
            </a:r>
          </a:p>
          <a:p>
            <a:pPr marL="285750" indent="-285750">
              <a:buFont typeface="Arial" panose="020B0604020202020204" pitchFamily="34" charset="0"/>
              <a:buChar char="•"/>
            </a:pPr>
            <a:r>
              <a:rPr lang="nl-NL" b="1" dirty="0"/>
              <a:t>Tijd: ≤ 30 minuten </a:t>
            </a:r>
          </a:p>
          <a:p>
            <a:pPr marL="742950" lvl="1" indent="-285750">
              <a:buFont typeface="Arial" panose="020B0604020202020204" pitchFamily="34" charset="0"/>
              <a:buChar char="•"/>
            </a:pPr>
            <a:r>
              <a:rPr lang="nl-NL" dirty="0"/>
              <a:t>Interval: 45 sec 5-6 x</a:t>
            </a:r>
          </a:p>
          <a:p>
            <a:pPr marL="742950" lvl="1" indent="-285750">
              <a:buFont typeface="Arial" panose="020B0604020202020204" pitchFamily="34" charset="0"/>
              <a:buChar char="•"/>
            </a:pPr>
            <a:r>
              <a:rPr lang="nl-NL" dirty="0"/>
              <a:t>Rust: 90 sec 6-7 x</a:t>
            </a:r>
          </a:p>
          <a:p>
            <a:pPr marL="285750" indent="-285750">
              <a:buFont typeface="Arial" panose="020B0604020202020204" pitchFamily="34" charset="0"/>
              <a:buChar char="•"/>
            </a:pPr>
            <a:r>
              <a:rPr lang="nl-NL" b="1" dirty="0"/>
              <a:t>Type: </a:t>
            </a:r>
            <a:r>
              <a:rPr lang="nl-NL" dirty="0"/>
              <a:t>HIIT op fietsergometer</a:t>
            </a:r>
            <a:endParaRPr lang="nl-NL" b="1" dirty="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139434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nl-NL" dirty="0"/>
              <a:t>Parkinson Café</a:t>
            </a:r>
          </a:p>
        </p:txBody>
      </p:sp>
      <p:sp>
        <p:nvSpPr>
          <p:cNvPr id="5" name="Titel 8"/>
          <p:cNvSpPr>
            <a:spLocks noGrp="1"/>
          </p:cNvSpPr>
          <p:nvPr>
            <p:ph type="title"/>
          </p:nvPr>
        </p:nvSpPr>
        <p:spPr>
          <a:xfrm>
            <a:off x="629686" y="441327"/>
            <a:ext cx="10766044" cy="1325563"/>
          </a:xfrm>
        </p:spPr>
        <p:txBody>
          <a:bodyPr/>
          <a:lstStyle/>
          <a:p>
            <a:r>
              <a:rPr lang="en-US" dirty="0">
                <a:solidFill>
                  <a:srgbClr val="F07814"/>
                </a:solidFill>
              </a:rPr>
              <a:t>Training – Continue aerobe </a:t>
            </a:r>
            <a:r>
              <a:rPr lang="en-US" dirty="0" err="1">
                <a:solidFill>
                  <a:srgbClr val="F07814"/>
                </a:solidFill>
              </a:rPr>
              <a:t>duurtraining</a:t>
            </a:r>
            <a:r>
              <a:rPr lang="en-US" dirty="0">
                <a:solidFill>
                  <a:srgbClr val="F07814"/>
                </a:solidFill>
              </a:rPr>
              <a:t> </a:t>
            </a:r>
            <a:endParaRPr lang="en-US" b="0" dirty="0">
              <a:solidFill>
                <a:srgbClr val="F07814"/>
              </a:solidFill>
            </a:endParaRPr>
          </a:p>
        </p:txBody>
      </p:sp>
      <p:sp>
        <p:nvSpPr>
          <p:cNvPr id="7" name="Tekstvak 6"/>
          <p:cNvSpPr txBox="1"/>
          <p:nvPr/>
        </p:nvSpPr>
        <p:spPr>
          <a:xfrm>
            <a:off x="7887628" y="2341757"/>
            <a:ext cx="4170557" cy="2400657"/>
          </a:xfrm>
          <a:prstGeom prst="rect">
            <a:avLst/>
          </a:prstGeom>
          <a:noFill/>
        </p:spPr>
        <p:txBody>
          <a:bodyPr wrap="square" rtlCol="0">
            <a:spAutoFit/>
          </a:bodyPr>
          <a:lstStyle/>
          <a:p>
            <a:r>
              <a:rPr lang="nl-NL" sz="2400" b="1" dirty="0">
                <a:solidFill>
                  <a:srgbClr val="951C62"/>
                </a:solidFill>
              </a:rPr>
              <a:t>FITT-principes</a:t>
            </a:r>
            <a:r>
              <a:rPr lang="nl-NL" sz="2400" dirty="0"/>
              <a:t> </a:t>
            </a:r>
          </a:p>
          <a:p>
            <a:pPr marL="285750" indent="-285750">
              <a:buFont typeface="Arial" panose="020B0604020202020204" pitchFamily="34" charset="0"/>
              <a:buChar char="•"/>
            </a:pPr>
            <a:r>
              <a:rPr lang="nl-NL" b="1" dirty="0"/>
              <a:t>Frequentie: </a:t>
            </a:r>
            <a:r>
              <a:rPr lang="nl-NL" dirty="0"/>
              <a:t>2x per week voor 8 weken</a:t>
            </a:r>
          </a:p>
          <a:p>
            <a:pPr marL="285750" indent="-285750">
              <a:buFont typeface="Arial" panose="020B0604020202020204" pitchFamily="34" charset="0"/>
              <a:buChar char="•"/>
            </a:pPr>
            <a:r>
              <a:rPr lang="nl-NL" b="1" dirty="0"/>
              <a:t>Intensiteit: </a:t>
            </a:r>
            <a:r>
              <a:rPr lang="nl-NL" dirty="0"/>
              <a:t>&lt; VT1</a:t>
            </a:r>
          </a:p>
          <a:p>
            <a:pPr marL="285750" indent="-285750">
              <a:buFont typeface="Arial" panose="020B0604020202020204" pitchFamily="34" charset="0"/>
              <a:buChar char="•"/>
            </a:pPr>
            <a:r>
              <a:rPr lang="nl-NL" b="1" dirty="0"/>
              <a:t>Tijd: 52 minuten </a:t>
            </a:r>
          </a:p>
          <a:p>
            <a:pPr marL="285750" indent="-285750">
              <a:buFont typeface="Arial" panose="020B0604020202020204" pitchFamily="34" charset="0"/>
              <a:buChar char="•"/>
            </a:pPr>
            <a:r>
              <a:rPr lang="nl-NL" b="1" dirty="0"/>
              <a:t>Type: </a:t>
            </a:r>
            <a:r>
              <a:rPr lang="nl-NL" dirty="0"/>
              <a:t>continue aerobe duurtraining op fietsergometer</a:t>
            </a:r>
            <a:endParaRPr lang="nl-NL" b="1" dirty="0"/>
          </a:p>
          <a:p>
            <a:pPr marL="285750" indent="-285750">
              <a:buFont typeface="Arial" panose="020B0604020202020204" pitchFamily="34" charset="0"/>
              <a:buChar char="•"/>
            </a:pPr>
            <a:endParaRPr lang="nl-NL" dirty="0"/>
          </a:p>
        </p:txBody>
      </p:sp>
      <p:pic>
        <p:nvPicPr>
          <p:cNvPr id="2" name="Afbeelding 1"/>
          <p:cNvPicPr>
            <a:picLocks noChangeAspect="1"/>
          </p:cNvPicPr>
          <p:nvPr/>
        </p:nvPicPr>
        <p:blipFill rotWithShape="1">
          <a:blip r:embed="rId2"/>
          <a:srcRect t="628"/>
          <a:stretch/>
        </p:blipFill>
        <p:spPr>
          <a:xfrm>
            <a:off x="150541" y="2624254"/>
            <a:ext cx="7281307" cy="1672684"/>
          </a:xfrm>
          <a:prstGeom prst="rect">
            <a:avLst/>
          </a:prstGeom>
        </p:spPr>
      </p:pic>
    </p:spTree>
    <p:extLst>
      <p:ext uri="{BB962C8B-B14F-4D97-AF65-F5344CB8AC3E}">
        <p14:creationId xmlns:p14="http://schemas.microsoft.com/office/powerpoint/2010/main" val="409073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B02A99-DEE0-7965-863C-832BC6530220}"/>
              </a:ext>
            </a:extLst>
          </p:cNvPr>
          <p:cNvSpPr>
            <a:spLocks noGrp="1"/>
          </p:cNvSpPr>
          <p:nvPr>
            <p:ph type="ctrTitle"/>
          </p:nvPr>
        </p:nvSpPr>
        <p:spPr>
          <a:xfrm>
            <a:off x="553390" y="1622312"/>
            <a:ext cx="10776857" cy="1152751"/>
          </a:xfrm>
        </p:spPr>
        <p:txBody>
          <a:bodyPr/>
          <a:lstStyle/>
          <a:p>
            <a:pPr algn="ctr"/>
            <a:r>
              <a:rPr lang="nl-NL" dirty="0"/>
              <a:t>QUIZ: Gezond bewegen</a:t>
            </a:r>
          </a:p>
        </p:txBody>
      </p:sp>
    </p:spTree>
    <p:extLst>
      <p:ext uri="{BB962C8B-B14F-4D97-AF65-F5344CB8AC3E}">
        <p14:creationId xmlns:p14="http://schemas.microsoft.com/office/powerpoint/2010/main" val="267984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nl-NL" dirty="0"/>
              <a:t>Parkinson Café</a:t>
            </a:r>
          </a:p>
        </p:txBody>
      </p:sp>
      <p:sp>
        <p:nvSpPr>
          <p:cNvPr id="5" name="Titel 8"/>
          <p:cNvSpPr>
            <a:spLocks noGrp="1"/>
          </p:cNvSpPr>
          <p:nvPr>
            <p:ph type="title"/>
          </p:nvPr>
        </p:nvSpPr>
        <p:spPr>
          <a:xfrm>
            <a:off x="629686" y="441327"/>
            <a:ext cx="10766044" cy="1325563"/>
          </a:xfrm>
        </p:spPr>
        <p:txBody>
          <a:bodyPr/>
          <a:lstStyle/>
          <a:p>
            <a:r>
              <a:rPr lang="en-US" dirty="0">
                <a:solidFill>
                  <a:srgbClr val="F07814"/>
                </a:solidFill>
              </a:rPr>
              <a:t>Training – </a:t>
            </a:r>
            <a:r>
              <a:rPr lang="en-US" dirty="0" err="1">
                <a:solidFill>
                  <a:srgbClr val="F07814"/>
                </a:solidFill>
              </a:rPr>
              <a:t>Beweegadviesgroep</a:t>
            </a:r>
            <a:r>
              <a:rPr lang="en-US" dirty="0">
                <a:solidFill>
                  <a:srgbClr val="F07814"/>
                </a:solidFill>
              </a:rPr>
              <a:t> </a:t>
            </a:r>
            <a:endParaRPr lang="en-US" b="0" dirty="0">
              <a:solidFill>
                <a:srgbClr val="F07814"/>
              </a:solidFill>
            </a:endParaRPr>
          </a:p>
        </p:txBody>
      </p:sp>
      <p:sp>
        <p:nvSpPr>
          <p:cNvPr id="7" name="Tekstvak 6"/>
          <p:cNvSpPr txBox="1"/>
          <p:nvPr/>
        </p:nvSpPr>
        <p:spPr>
          <a:xfrm>
            <a:off x="1144857" y="2430966"/>
            <a:ext cx="4170557" cy="2400657"/>
          </a:xfrm>
          <a:prstGeom prst="rect">
            <a:avLst/>
          </a:prstGeom>
          <a:noFill/>
        </p:spPr>
        <p:txBody>
          <a:bodyPr wrap="square" rtlCol="0">
            <a:spAutoFit/>
          </a:bodyPr>
          <a:lstStyle/>
          <a:p>
            <a:r>
              <a:rPr lang="nl-NL" sz="2400" b="1" dirty="0">
                <a:solidFill>
                  <a:srgbClr val="951C62"/>
                </a:solidFill>
              </a:rPr>
              <a:t>FITT-principes</a:t>
            </a:r>
            <a:r>
              <a:rPr lang="nl-NL" sz="2400" dirty="0"/>
              <a:t> </a:t>
            </a:r>
          </a:p>
          <a:p>
            <a:pPr marL="285750" indent="-285750">
              <a:buFont typeface="Arial" panose="020B0604020202020204" pitchFamily="34" charset="0"/>
              <a:buChar char="•"/>
            </a:pPr>
            <a:r>
              <a:rPr lang="nl-NL" b="1" dirty="0"/>
              <a:t>Frequentie: </a:t>
            </a:r>
            <a:r>
              <a:rPr lang="nl-NL" dirty="0"/>
              <a:t>5x per week voor 8 weken</a:t>
            </a:r>
          </a:p>
          <a:p>
            <a:pPr marL="285750" indent="-285750">
              <a:buFont typeface="Arial" panose="020B0604020202020204" pitchFamily="34" charset="0"/>
              <a:buChar char="•"/>
            </a:pPr>
            <a:r>
              <a:rPr lang="nl-NL" b="1" dirty="0"/>
              <a:t>Intensiteit: </a:t>
            </a:r>
            <a:r>
              <a:rPr lang="nl-NL" dirty="0"/>
              <a:t>+3000 Stappen </a:t>
            </a:r>
          </a:p>
          <a:p>
            <a:pPr marL="285750" indent="-285750">
              <a:buFont typeface="Arial" panose="020B0604020202020204" pitchFamily="34" charset="0"/>
              <a:buChar char="•"/>
            </a:pPr>
            <a:r>
              <a:rPr lang="nl-NL" b="1" dirty="0"/>
              <a:t>Tijd: </a:t>
            </a:r>
            <a:r>
              <a:rPr lang="nl-NL" dirty="0"/>
              <a:t>Norm gezond bewegen (300 minuten matig intensief)</a:t>
            </a:r>
            <a:endParaRPr lang="nl-NL" b="1" dirty="0"/>
          </a:p>
          <a:p>
            <a:pPr marL="285750" indent="-285750">
              <a:buFont typeface="Arial" panose="020B0604020202020204" pitchFamily="34" charset="0"/>
              <a:buChar char="•"/>
            </a:pPr>
            <a:r>
              <a:rPr lang="nl-NL" b="1" dirty="0"/>
              <a:t>Type: </a:t>
            </a:r>
            <a:r>
              <a:rPr lang="nl-NL" dirty="0"/>
              <a:t>Wandelen</a:t>
            </a:r>
            <a:endParaRPr lang="nl-NL" b="1" dirty="0"/>
          </a:p>
          <a:p>
            <a:pPr marL="285750" indent="-285750">
              <a:buFont typeface="Arial" panose="020B0604020202020204" pitchFamily="34" charset="0"/>
              <a:buChar char="•"/>
            </a:pPr>
            <a:endParaRPr lang="nl-NL" dirty="0"/>
          </a:p>
        </p:txBody>
      </p:sp>
      <p:pic>
        <p:nvPicPr>
          <p:cNvPr id="2050" name="Picture 2" descr="Fitbit Inspire 3 is een gezondheids- en fitnesstracker met een batterijduur  tot 10 dagen. Compatibel met Android en iO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247751" y="2012217"/>
            <a:ext cx="2702966"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35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en-US" dirty="0">
                <a:solidFill>
                  <a:srgbClr val="F07814"/>
                </a:solidFill>
              </a:rPr>
              <a:t>Participants</a:t>
            </a:r>
            <a:endParaRPr lang="en-US" b="0" dirty="0">
              <a:solidFill>
                <a:srgbClr val="F07814"/>
              </a:solidFill>
            </a:endParaRPr>
          </a:p>
        </p:txBody>
      </p:sp>
      <p:sp>
        <p:nvSpPr>
          <p:cNvPr id="4" name="Tijdelijke aanduiding voor voettekst 3"/>
          <p:cNvSpPr>
            <a:spLocks noGrp="1"/>
          </p:cNvSpPr>
          <p:nvPr>
            <p:ph type="ftr" sz="quarter" idx="11"/>
          </p:nvPr>
        </p:nvSpPr>
        <p:spPr/>
        <p:txBody>
          <a:bodyPr/>
          <a:lstStyle/>
          <a:p>
            <a:r>
              <a:rPr lang="nl-NL" dirty="0"/>
              <a:t>Parkinson Café</a:t>
            </a:r>
          </a:p>
        </p:txBody>
      </p:sp>
      <p:pic>
        <p:nvPicPr>
          <p:cNvPr id="5" name="Afbeelding 4"/>
          <p:cNvPicPr>
            <a:picLocks noChangeAspect="1"/>
          </p:cNvPicPr>
          <p:nvPr/>
        </p:nvPicPr>
        <p:blipFill>
          <a:blip r:embed="rId3"/>
          <a:stretch>
            <a:fillRect/>
          </a:stretch>
        </p:blipFill>
        <p:spPr>
          <a:xfrm>
            <a:off x="5815795" y="2826958"/>
            <a:ext cx="449580" cy="438912"/>
          </a:xfrm>
          <a:prstGeom prst="rect">
            <a:avLst/>
          </a:prstGeom>
        </p:spPr>
      </p:pic>
      <p:graphicFrame>
        <p:nvGraphicFramePr>
          <p:cNvPr id="6" name="Tabel 5"/>
          <p:cNvGraphicFramePr>
            <a:graphicFrameLocks noGrp="1"/>
          </p:cNvGraphicFramePr>
          <p:nvPr>
            <p:extLst>
              <p:ext uri="{D42A27DB-BD31-4B8C-83A1-F6EECF244321}">
                <p14:modId xmlns:p14="http://schemas.microsoft.com/office/powerpoint/2010/main" val="4179819529"/>
              </p:ext>
            </p:extLst>
          </p:nvPr>
        </p:nvGraphicFramePr>
        <p:xfrm>
          <a:off x="2206286" y="3324000"/>
          <a:ext cx="7668597" cy="2164080"/>
        </p:xfrm>
        <a:graphic>
          <a:graphicData uri="http://schemas.openxmlformats.org/drawingml/2006/table">
            <a:tbl>
              <a:tblPr firstRow="1" bandRow="1">
                <a:tableStyleId>{2D5ABB26-0587-4C30-8999-92F81FD0307C}</a:tableStyleId>
              </a:tblPr>
              <a:tblGrid>
                <a:gridCol w="3597529">
                  <a:extLst>
                    <a:ext uri="{9D8B030D-6E8A-4147-A177-3AD203B41FA5}">
                      <a16:colId xmlns:a16="http://schemas.microsoft.com/office/drawing/2014/main" val="3635910865"/>
                    </a:ext>
                  </a:extLst>
                </a:gridCol>
                <a:gridCol w="4071068">
                  <a:extLst>
                    <a:ext uri="{9D8B030D-6E8A-4147-A177-3AD203B41FA5}">
                      <a16:colId xmlns:a16="http://schemas.microsoft.com/office/drawing/2014/main" val="2253679428"/>
                    </a:ext>
                  </a:extLst>
                </a:gridCol>
              </a:tblGrid>
              <a:tr h="274320">
                <a:tc gridSpan="2">
                  <a:txBody>
                    <a:bodyPr/>
                    <a:lstStyle/>
                    <a:p>
                      <a:pPr algn="ctr"/>
                      <a:r>
                        <a:rPr lang="en-US" sz="1400" b="1" dirty="0">
                          <a:solidFill>
                            <a:srgbClr val="003741"/>
                          </a:solidFill>
                        </a:rPr>
                        <a:t>Wie </a:t>
                      </a:r>
                      <a:r>
                        <a:rPr lang="en-US" sz="1400" b="1" dirty="0" err="1">
                          <a:solidFill>
                            <a:srgbClr val="003741"/>
                          </a:solidFill>
                        </a:rPr>
                        <a:t>kan</a:t>
                      </a:r>
                      <a:r>
                        <a:rPr lang="en-US" sz="1400" b="1" dirty="0">
                          <a:solidFill>
                            <a:srgbClr val="003741"/>
                          </a:solidFill>
                        </a:rPr>
                        <a:t> </a:t>
                      </a:r>
                      <a:r>
                        <a:rPr lang="en-US" sz="1400" b="1" dirty="0" err="1">
                          <a:solidFill>
                            <a:srgbClr val="003741"/>
                          </a:solidFill>
                        </a:rPr>
                        <a:t>meedoen</a:t>
                      </a:r>
                      <a:r>
                        <a:rPr lang="en-US" sz="1400" b="1" baseline="0" dirty="0">
                          <a:solidFill>
                            <a:srgbClr val="003741"/>
                          </a:solidFill>
                        </a:rPr>
                        <a:t>?</a:t>
                      </a:r>
                      <a:endParaRPr lang="en-US" sz="1400" b="0" baseline="0" dirty="0">
                        <a:solidFill>
                          <a:srgbClr val="003741"/>
                        </a:solidFill>
                      </a:endParaRPr>
                    </a:p>
                  </a:txBody>
                  <a:tcPr/>
                </a:tc>
                <a:tc hMerge="1">
                  <a:txBody>
                    <a:bodyPr/>
                    <a:lstStyle/>
                    <a:p>
                      <a:endParaRPr lang="en-US" dirty="0"/>
                    </a:p>
                  </a:txBody>
                  <a:tcPr/>
                </a:tc>
                <a:extLst>
                  <a:ext uri="{0D108BD9-81ED-4DB2-BD59-A6C34878D82A}">
                    <a16:rowId xmlns:a16="http://schemas.microsoft.com/office/drawing/2014/main" val="3835049343"/>
                  </a:ext>
                </a:extLst>
              </a:tr>
              <a:tr h="274320">
                <a:tc>
                  <a:txBody>
                    <a:bodyPr/>
                    <a:lstStyle/>
                    <a:p>
                      <a:pPr marL="171450" indent="-171450">
                        <a:buFont typeface="Wingdings" panose="05000000000000000000" pitchFamily="2" charset="2"/>
                        <a:buChar char="þ"/>
                      </a:pPr>
                      <a:r>
                        <a:rPr lang="en-US" sz="1200" dirty="0">
                          <a:solidFill>
                            <a:srgbClr val="00B050"/>
                          </a:solidFill>
                        </a:rPr>
                        <a:t> Diagnose</a:t>
                      </a:r>
                      <a:r>
                        <a:rPr lang="en-US" sz="1200" baseline="0" dirty="0">
                          <a:solidFill>
                            <a:srgbClr val="00B050"/>
                          </a:solidFill>
                        </a:rPr>
                        <a:t>: PD of progressive MS</a:t>
                      </a:r>
                      <a:endParaRPr lang="en-US" sz="1200" dirty="0">
                        <a:solidFill>
                          <a:srgbClr val="00B050"/>
                        </a:solidFill>
                      </a:endParaRPr>
                    </a:p>
                  </a:txBody>
                  <a:tcPr/>
                </a:tc>
                <a:tc>
                  <a:txBody>
                    <a:bodyPr/>
                    <a:lstStyle/>
                    <a:p>
                      <a:pPr marL="171450" indent="-171450">
                        <a:buFont typeface="Wingdings" panose="05000000000000000000" pitchFamily="2" charset="2"/>
                        <a:buChar char="ý"/>
                      </a:pPr>
                      <a:r>
                        <a:rPr lang="en-US" sz="1200" dirty="0" err="1">
                          <a:solidFill>
                            <a:srgbClr val="C00000"/>
                          </a:solidFill>
                        </a:rPr>
                        <a:t>Deelname</a:t>
                      </a:r>
                      <a:r>
                        <a:rPr lang="en-US" sz="1200" dirty="0">
                          <a:solidFill>
                            <a:srgbClr val="C00000"/>
                          </a:solidFill>
                        </a:rPr>
                        <a:t> </a:t>
                      </a:r>
                      <a:r>
                        <a:rPr lang="en-US" sz="1200" dirty="0" err="1">
                          <a:solidFill>
                            <a:srgbClr val="C00000"/>
                          </a:solidFill>
                        </a:rPr>
                        <a:t>aan</a:t>
                      </a:r>
                      <a:r>
                        <a:rPr lang="en-US" sz="1200" dirty="0">
                          <a:solidFill>
                            <a:srgbClr val="C00000"/>
                          </a:solidFill>
                        </a:rPr>
                        <a:t> </a:t>
                      </a:r>
                      <a:r>
                        <a:rPr lang="en-US" sz="1200" dirty="0" err="1">
                          <a:solidFill>
                            <a:srgbClr val="C00000"/>
                          </a:solidFill>
                        </a:rPr>
                        <a:t>intensief</a:t>
                      </a:r>
                      <a:r>
                        <a:rPr lang="en-US" sz="1200" baseline="0" dirty="0">
                          <a:solidFill>
                            <a:srgbClr val="C00000"/>
                          </a:solidFill>
                        </a:rPr>
                        <a:t> </a:t>
                      </a:r>
                      <a:r>
                        <a:rPr lang="en-US" sz="1200" baseline="0" dirty="0" err="1">
                          <a:solidFill>
                            <a:srgbClr val="C00000"/>
                          </a:solidFill>
                        </a:rPr>
                        <a:t>duurtrainingspogramma</a:t>
                      </a:r>
                      <a:r>
                        <a:rPr lang="en-US" sz="1200" baseline="0" dirty="0">
                          <a:solidFill>
                            <a:srgbClr val="C00000"/>
                          </a:solidFill>
                        </a:rPr>
                        <a:t> (1 </a:t>
                      </a:r>
                      <a:r>
                        <a:rPr lang="en-US" sz="1200" baseline="0" dirty="0" err="1">
                          <a:solidFill>
                            <a:srgbClr val="C00000"/>
                          </a:solidFill>
                        </a:rPr>
                        <a:t>maand</a:t>
                      </a:r>
                      <a:r>
                        <a:rPr lang="en-US" sz="1200" baseline="0" dirty="0">
                          <a:solidFill>
                            <a:srgbClr val="C00000"/>
                          </a:solidFill>
                        </a:rPr>
                        <a:t> </a:t>
                      </a:r>
                      <a:r>
                        <a:rPr lang="en-US" sz="1200" baseline="0" dirty="0" err="1">
                          <a:solidFill>
                            <a:srgbClr val="C00000"/>
                          </a:solidFill>
                        </a:rPr>
                        <a:t>voor</a:t>
                      </a:r>
                      <a:r>
                        <a:rPr lang="en-US" sz="1200" baseline="0" dirty="0">
                          <a:solidFill>
                            <a:srgbClr val="C00000"/>
                          </a:solidFill>
                        </a:rPr>
                        <a:t> start)</a:t>
                      </a:r>
                      <a:endParaRPr lang="en-US" sz="1200" dirty="0">
                        <a:solidFill>
                          <a:srgbClr val="C00000"/>
                        </a:solidFill>
                      </a:endParaRPr>
                    </a:p>
                  </a:txBody>
                  <a:tcPr/>
                </a:tc>
                <a:extLst>
                  <a:ext uri="{0D108BD9-81ED-4DB2-BD59-A6C34878D82A}">
                    <a16:rowId xmlns:a16="http://schemas.microsoft.com/office/drawing/2014/main" val="4174687511"/>
                  </a:ext>
                </a:extLst>
              </a:tr>
              <a:tr h="274320">
                <a:tc>
                  <a:txBody>
                    <a:bodyPr/>
                    <a:lstStyle/>
                    <a:p>
                      <a:pPr marL="171450" indent="-171450">
                        <a:buFont typeface="Wingdings" panose="05000000000000000000" pitchFamily="2" charset="2"/>
                        <a:buChar char="þ"/>
                      </a:pPr>
                      <a:r>
                        <a:rPr lang="en-US" sz="1200" dirty="0">
                          <a:solidFill>
                            <a:srgbClr val="00B050"/>
                          </a:solidFill>
                        </a:rPr>
                        <a:t> Angst en/of</a:t>
                      </a:r>
                      <a:r>
                        <a:rPr lang="en-US" sz="1200" baseline="0" dirty="0">
                          <a:solidFill>
                            <a:srgbClr val="00B050"/>
                          </a:solidFill>
                        </a:rPr>
                        <a:t> </a:t>
                      </a:r>
                      <a:r>
                        <a:rPr lang="en-US" sz="1200" baseline="0" dirty="0" err="1">
                          <a:solidFill>
                            <a:srgbClr val="00B050"/>
                          </a:solidFill>
                        </a:rPr>
                        <a:t>depressie</a:t>
                      </a:r>
                      <a:endParaRPr lang="en-US" sz="1200" baseline="0" dirty="0">
                        <a:solidFill>
                          <a:srgbClr val="00B050"/>
                        </a:solidFill>
                      </a:endParaRPr>
                    </a:p>
                    <a:p>
                      <a:pPr marL="0" indent="0">
                        <a:buFont typeface="Wingdings" panose="05000000000000000000" pitchFamily="2" charset="2"/>
                        <a:buNone/>
                      </a:pPr>
                      <a:r>
                        <a:rPr lang="en-US" sz="1200" baseline="0" dirty="0">
                          <a:solidFill>
                            <a:srgbClr val="00B050"/>
                          </a:solidFill>
                        </a:rPr>
                        <a:t>      </a:t>
                      </a:r>
                      <a:r>
                        <a:rPr lang="en-US" sz="1000" baseline="0" dirty="0">
                          <a:solidFill>
                            <a:srgbClr val="00B050"/>
                          </a:solidFill>
                        </a:rPr>
                        <a:t>(HADS-A/HADS-D ≥8 </a:t>
                      </a:r>
                      <a:r>
                        <a:rPr lang="en-US" sz="1000" baseline="0" dirty="0" err="1">
                          <a:solidFill>
                            <a:srgbClr val="00B050"/>
                          </a:solidFill>
                        </a:rPr>
                        <a:t>punten</a:t>
                      </a:r>
                      <a:r>
                        <a:rPr lang="en-US" sz="1000" baseline="0" dirty="0">
                          <a:solidFill>
                            <a:srgbClr val="00B050"/>
                          </a:solidFill>
                        </a:rPr>
                        <a:t>)</a:t>
                      </a:r>
                      <a:endParaRPr lang="en-US" sz="1000" dirty="0">
                        <a:solidFill>
                          <a:srgbClr val="00B050"/>
                        </a:solidFill>
                      </a:endParaRPr>
                    </a:p>
                  </a:txBody>
                  <a:tcPr/>
                </a:tc>
                <a:tc>
                  <a:txBody>
                    <a:bodyPr/>
                    <a:lstStyle/>
                    <a:p>
                      <a:pPr marL="171450" indent="-171450">
                        <a:buFont typeface="Wingdings" panose="05000000000000000000" pitchFamily="2" charset="2"/>
                        <a:buChar char="ý"/>
                      </a:pPr>
                      <a:r>
                        <a:rPr lang="en-US" sz="1200" dirty="0">
                          <a:solidFill>
                            <a:srgbClr val="C00000"/>
                          </a:solidFill>
                        </a:rPr>
                        <a:t>Contraindications </a:t>
                      </a:r>
                      <a:r>
                        <a:rPr lang="en-US" sz="1200" dirty="0" err="1">
                          <a:solidFill>
                            <a:srgbClr val="C00000"/>
                          </a:solidFill>
                        </a:rPr>
                        <a:t>voor</a:t>
                      </a:r>
                      <a:r>
                        <a:rPr lang="en-US" sz="1200" dirty="0">
                          <a:solidFill>
                            <a:srgbClr val="C00000"/>
                          </a:solidFill>
                        </a:rPr>
                        <a:t> </a:t>
                      </a:r>
                      <a:r>
                        <a:rPr lang="en-US" sz="1200" dirty="0" err="1">
                          <a:solidFill>
                            <a:srgbClr val="C00000"/>
                          </a:solidFill>
                        </a:rPr>
                        <a:t>hoog</a:t>
                      </a:r>
                      <a:r>
                        <a:rPr lang="en-US" sz="1200" dirty="0">
                          <a:solidFill>
                            <a:srgbClr val="C00000"/>
                          </a:solidFill>
                        </a:rPr>
                        <a:t> </a:t>
                      </a:r>
                      <a:r>
                        <a:rPr lang="en-US" sz="1200" dirty="0" err="1">
                          <a:solidFill>
                            <a:srgbClr val="C00000"/>
                          </a:solidFill>
                        </a:rPr>
                        <a:t>intensieve</a:t>
                      </a:r>
                      <a:r>
                        <a:rPr lang="en-US" sz="1200" dirty="0">
                          <a:solidFill>
                            <a:srgbClr val="C00000"/>
                          </a:solidFill>
                        </a:rPr>
                        <a:t> </a:t>
                      </a:r>
                      <a:r>
                        <a:rPr lang="en-US" sz="1200" dirty="0" err="1">
                          <a:solidFill>
                            <a:srgbClr val="C00000"/>
                          </a:solidFill>
                        </a:rPr>
                        <a:t>inspanning</a:t>
                      </a:r>
                      <a:endParaRPr lang="en-US" sz="1200" b="1"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dirty="0">
                          <a:solidFill>
                            <a:srgbClr val="C00000"/>
                          </a:solidFill>
                        </a:rPr>
                        <a:t>(e.g., </a:t>
                      </a:r>
                      <a:r>
                        <a:rPr lang="en-US" sz="1000" dirty="0" err="1">
                          <a:solidFill>
                            <a:srgbClr val="C00000"/>
                          </a:solidFill>
                        </a:rPr>
                        <a:t>cardiovasculaire</a:t>
                      </a:r>
                      <a:r>
                        <a:rPr lang="en-US" sz="1000" dirty="0">
                          <a:solidFill>
                            <a:srgbClr val="C00000"/>
                          </a:solidFill>
                        </a:rPr>
                        <a:t>, </a:t>
                      </a:r>
                      <a:r>
                        <a:rPr lang="en-US" sz="1000" dirty="0" err="1">
                          <a:solidFill>
                            <a:srgbClr val="C00000"/>
                          </a:solidFill>
                        </a:rPr>
                        <a:t>pulmonaire</a:t>
                      </a:r>
                      <a:r>
                        <a:rPr lang="en-US" sz="1000" dirty="0">
                          <a:solidFill>
                            <a:srgbClr val="C00000"/>
                          </a:solidFill>
                        </a:rPr>
                        <a:t>, or </a:t>
                      </a:r>
                      <a:r>
                        <a:rPr lang="en-US" sz="1000" dirty="0" err="1">
                          <a:solidFill>
                            <a:srgbClr val="C00000"/>
                          </a:solidFill>
                        </a:rPr>
                        <a:t>musculoskeletale</a:t>
                      </a:r>
                      <a:r>
                        <a:rPr lang="en-US" sz="1000" dirty="0">
                          <a:solidFill>
                            <a:srgbClr val="C00000"/>
                          </a:solidFill>
                        </a:rPr>
                        <a:t> </a:t>
                      </a:r>
                      <a:r>
                        <a:rPr lang="en-US" sz="1000" dirty="0" err="1">
                          <a:solidFill>
                            <a:srgbClr val="C00000"/>
                          </a:solidFill>
                        </a:rPr>
                        <a:t>problemen</a:t>
                      </a:r>
                      <a:r>
                        <a:rPr lang="en-US" sz="1000" baseline="0" dirty="0">
                          <a:solidFill>
                            <a:srgbClr val="C00000"/>
                          </a:solidFill>
                        </a:rPr>
                        <a:t>)</a:t>
                      </a:r>
                      <a:endParaRPr lang="en-US" sz="1000" dirty="0">
                        <a:solidFill>
                          <a:srgbClr val="C00000"/>
                        </a:solidFill>
                      </a:endParaRPr>
                    </a:p>
                  </a:txBody>
                  <a:tcPr/>
                </a:tc>
                <a:extLst>
                  <a:ext uri="{0D108BD9-81ED-4DB2-BD59-A6C34878D82A}">
                    <a16:rowId xmlns:a16="http://schemas.microsoft.com/office/drawing/2014/main" val="2719196040"/>
                  </a:ext>
                </a:extLst>
              </a:tr>
              <a:tr h="274320">
                <a:tc>
                  <a:txBody>
                    <a:bodyPr/>
                    <a:lstStyle/>
                    <a:p>
                      <a:pPr marL="171450" indent="-171450">
                        <a:buFont typeface="Wingdings" panose="05000000000000000000" pitchFamily="2" charset="2"/>
                        <a:buChar char="þ"/>
                      </a:pPr>
                      <a:r>
                        <a:rPr lang="en-US" sz="1200" dirty="0">
                          <a:solidFill>
                            <a:srgbClr val="00B050"/>
                          </a:solidFill>
                        </a:rPr>
                        <a:t> H&amp;Y stadium &lt;4 | EDSS score &lt;6</a:t>
                      </a:r>
                      <a:endParaRPr lang="en-US" sz="1000" dirty="0">
                        <a:solidFill>
                          <a:srgbClr val="00B050"/>
                        </a:solidFill>
                      </a:endParaRPr>
                    </a:p>
                  </a:txBody>
                  <a:tcPr/>
                </a:tc>
                <a:tc>
                  <a:txBody>
                    <a:bodyPr/>
                    <a:lstStyle/>
                    <a:p>
                      <a:endParaRPr lang="en-US" sz="1000" dirty="0">
                        <a:solidFill>
                          <a:srgbClr val="003741"/>
                        </a:solidFill>
                      </a:endParaRPr>
                    </a:p>
                  </a:txBody>
                  <a:tcPr/>
                </a:tc>
                <a:extLst>
                  <a:ext uri="{0D108BD9-81ED-4DB2-BD59-A6C34878D82A}">
                    <a16:rowId xmlns:a16="http://schemas.microsoft.com/office/drawing/2014/main" val="3853483264"/>
                  </a:ext>
                </a:extLst>
              </a:tr>
              <a:tr h="274320">
                <a:tc>
                  <a:txBody>
                    <a:bodyPr/>
                    <a:lstStyle/>
                    <a:p>
                      <a:pPr marL="171450" indent="-171450">
                        <a:buFont typeface="Wingdings" panose="05000000000000000000" pitchFamily="2" charset="2"/>
                        <a:buChar char="þ"/>
                      </a:pPr>
                      <a:r>
                        <a:rPr lang="en-US" sz="1200" dirty="0">
                          <a:solidFill>
                            <a:srgbClr val="00B050"/>
                          </a:solidFill>
                        </a:rPr>
                        <a:t> </a:t>
                      </a:r>
                      <a:r>
                        <a:rPr lang="en-US" sz="1200" dirty="0" err="1">
                          <a:solidFill>
                            <a:srgbClr val="00B050"/>
                          </a:solidFill>
                        </a:rPr>
                        <a:t>Kan</a:t>
                      </a:r>
                      <a:r>
                        <a:rPr lang="en-US" sz="1200" dirty="0">
                          <a:solidFill>
                            <a:srgbClr val="00B050"/>
                          </a:solidFill>
                        </a:rPr>
                        <a:t> </a:t>
                      </a:r>
                      <a:r>
                        <a:rPr lang="en-US" sz="1200" dirty="0" err="1">
                          <a:solidFill>
                            <a:srgbClr val="00B050"/>
                          </a:solidFill>
                        </a:rPr>
                        <a:t>meedoen</a:t>
                      </a:r>
                      <a:r>
                        <a:rPr lang="en-US" sz="1200" dirty="0">
                          <a:solidFill>
                            <a:srgbClr val="00B050"/>
                          </a:solidFill>
                        </a:rPr>
                        <a:t> </a:t>
                      </a:r>
                      <a:r>
                        <a:rPr lang="en-US" sz="1200" dirty="0" err="1">
                          <a:solidFill>
                            <a:srgbClr val="00B050"/>
                          </a:solidFill>
                        </a:rPr>
                        <a:t>aan</a:t>
                      </a:r>
                      <a:r>
                        <a:rPr lang="en-US" sz="1200" dirty="0">
                          <a:solidFill>
                            <a:srgbClr val="00B050"/>
                          </a:solidFill>
                        </a:rPr>
                        <a:t> </a:t>
                      </a:r>
                      <a:r>
                        <a:rPr lang="en-US" sz="1200" dirty="0" err="1">
                          <a:solidFill>
                            <a:srgbClr val="00B050"/>
                          </a:solidFill>
                        </a:rPr>
                        <a:t>intensief</a:t>
                      </a:r>
                      <a:r>
                        <a:rPr lang="en-US" sz="1200" dirty="0">
                          <a:solidFill>
                            <a:srgbClr val="00B050"/>
                          </a:solidFill>
                        </a:rPr>
                        <a:t> </a:t>
                      </a:r>
                      <a:r>
                        <a:rPr lang="en-US" sz="1200" dirty="0" err="1">
                          <a:solidFill>
                            <a:srgbClr val="00B050"/>
                          </a:solidFill>
                        </a:rPr>
                        <a:t>oefenprogramma</a:t>
                      </a:r>
                      <a:endParaRPr lang="en-US" sz="1200" dirty="0">
                        <a:solidFill>
                          <a:srgbClr val="00B050"/>
                        </a:solidFill>
                      </a:endParaRPr>
                    </a:p>
                  </a:txBody>
                  <a:tcPr/>
                </a:tc>
                <a:tc>
                  <a:txBody>
                    <a:bodyPr/>
                    <a:lstStyle/>
                    <a:p>
                      <a:endParaRPr lang="en-US" sz="1200" dirty="0">
                        <a:solidFill>
                          <a:srgbClr val="003741"/>
                        </a:solidFill>
                      </a:endParaRPr>
                    </a:p>
                  </a:txBody>
                  <a:tcPr/>
                </a:tc>
                <a:extLst>
                  <a:ext uri="{0D108BD9-81ED-4DB2-BD59-A6C34878D82A}">
                    <a16:rowId xmlns:a16="http://schemas.microsoft.com/office/drawing/2014/main" val="1990321292"/>
                  </a:ext>
                </a:extLst>
              </a:tr>
              <a:tr h="274320">
                <a:tc>
                  <a:txBody>
                    <a:bodyPr/>
                    <a:lstStyle/>
                    <a:p>
                      <a:pPr marL="171450" indent="-171450">
                        <a:buFont typeface="Wingdings" panose="05000000000000000000" pitchFamily="2" charset="2"/>
                        <a:buChar char="þ"/>
                      </a:pPr>
                      <a:r>
                        <a:rPr lang="en-US" sz="1200" dirty="0">
                          <a:solidFill>
                            <a:srgbClr val="00B050"/>
                          </a:solidFill>
                        </a:rPr>
                        <a:t> </a:t>
                      </a:r>
                      <a:r>
                        <a:rPr lang="en-US" sz="1200" dirty="0" err="1">
                          <a:solidFill>
                            <a:srgbClr val="00B050"/>
                          </a:solidFill>
                        </a:rPr>
                        <a:t>Stabiele</a:t>
                      </a:r>
                      <a:r>
                        <a:rPr lang="en-US" sz="1200" dirty="0">
                          <a:solidFill>
                            <a:srgbClr val="00B050"/>
                          </a:solidFill>
                        </a:rPr>
                        <a:t> </a:t>
                      </a:r>
                      <a:r>
                        <a:rPr lang="en-US" sz="1200" dirty="0" err="1">
                          <a:solidFill>
                            <a:srgbClr val="00B050"/>
                          </a:solidFill>
                        </a:rPr>
                        <a:t>medicatie</a:t>
                      </a:r>
                      <a:r>
                        <a:rPr lang="en-US" sz="1200" dirty="0">
                          <a:solidFill>
                            <a:srgbClr val="00B050"/>
                          </a:solidFill>
                        </a:rPr>
                        <a:t> (4 </a:t>
                      </a:r>
                      <a:r>
                        <a:rPr lang="en-US" sz="1200" dirty="0" err="1">
                          <a:solidFill>
                            <a:srgbClr val="00B050"/>
                          </a:solidFill>
                        </a:rPr>
                        <a:t>weken</a:t>
                      </a:r>
                      <a:r>
                        <a:rPr lang="en-US" sz="1200" baseline="0" dirty="0">
                          <a:solidFill>
                            <a:srgbClr val="00B050"/>
                          </a:solidFill>
                        </a:rPr>
                        <a:t> </a:t>
                      </a:r>
                      <a:r>
                        <a:rPr lang="en-US" sz="1200" baseline="0" dirty="0" err="1">
                          <a:solidFill>
                            <a:srgbClr val="00B050"/>
                          </a:solidFill>
                        </a:rPr>
                        <a:t>voor</a:t>
                      </a:r>
                      <a:r>
                        <a:rPr lang="en-US" sz="1200" baseline="0" dirty="0">
                          <a:solidFill>
                            <a:srgbClr val="00B050"/>
                          </a:solidFill>
                        </a:rPr>
                        <a:t> start)</a:t>
                      </a:r>
                      <a:endParaRPr lang="en-US" sz="1200" dirty="0">
                        <a:solidFill>
                          <a:srgbClr val="00B050"/>
                        </a:solidFill>
                      </a:endParaRPr>
                    </a:p>
                  </a:txBody>
                  <a:tcPr/>
                </a:tc>
                <a:tc>
                  <a:txBody>
                    <a:bodyPr/>
                    <a:lstStyle/>
                    <a:p>
                      <a:endParaRPr lang="en-US" sz="1200" dirty="0">
                        <a:solidFill>
                          <a:srgbClr val="003741"/>
                        </a:solidFill>
                      </a:endParaRPr>
                    </a:p>
                  </a:txBody>
                  <a:tcPr/>
                </a:tc>
                <a:extLst>
                  <a:ext uri="{0D108BD9-81ED-4DB2-BD59-A6C34878D82A}">
                    <a16:rowId xmlns:a16="http://schemas.microsoft.com/office/drawing/2014/main" val="962132329"/>
                  </a:ext>
                </a:extLst>
              </a:tr>
            </a:tbl>
          </a:graphicData>
        </a:graphic>
      </p:graphicFrame>
    </p:spTree>
    <p:extLst>
      <p:ext uri="{BB962C8B-B14F-4D97-AF65-F5344CB8AC3E}">
        <p14:creationId xmlns:p14="http://schemas.microsoft.com/office/powerpoint/2010/main" val="1894904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9517EB-B136-48ED-AE96-94D7144BC8DC}"/>
              </a:ext>
            </a:extLst>
          </p:cNvPr>
          <p:cNvSpPr>
            <a:spLocks noGrp="1"/>
          </p:cNvSpPr>
          <p:nvPr>
            <p:ph type="ctrTitle"/>
          </p:nvPr>
        </p:nvSpPr>
        <p:spPr>
          <a:xfrm>
            <a:off x="674914" y="1023150"/>
            <a:ext cx="10776857" cy="1152751"/>
          </a:xfrm>
        </p:spPr>
        <p:txBody>
          <a:bodyPr>
            <a:noAutofit/>
          </a:bodyPr>
          <a:lstStyle/>
          <a:p>
            <a:pPr algn="ctr"/>
            <a:r>
              <a:rPr lang="nl-NL" sz="3800" dirty="0"/>
              <a:t>HersenFIT</a:t>
            </a:r>
          </a:p>
        </p:txBody>
      </p:sp>
      <p:sp>
        <p:nvSpPr>
          <p:cNvPr id="3" name="Ondertitel 2">
            <a:extLst>
              <a:ext uri="{FF2B5EF4-FFF2-40B4-BE49-F238E27FC236}">
                <a16:creationId xmlns:a16="http://schemas.microsoft.com/office/drawing/2014/main" id="{56C75DE5-E7F3-4286-BDF2-F3A412C482B9}"/>
              </a:ext>
            </a:extLst>
          </p:cNvPr>
          <p:cNvSpPr>
            <a:spLocks noGrp="1"/>
          </p:cNvSpPr>
          <p:nvPr>
            <p:ph type="subTitle" idx="1"/>
          </p:nvPr>
        </p:nvSpPr>
        <p:spPr>
          <a:xfrm>
            <a:off x="674914" y="2393453"/>
            <a:ext cx="10776857" cy="653143"/>
          </a:xfrm>
        </p:spPr>
        <p:txBody>
          <a:bodyPr>
            <a:normAutofit fontScale="92500" lnSpcReduction="10000"/>
          </a:bodyPr>
          <a:lstStyle/>
          <a:p>
            <a:r>
              <a:rPr lang="nl-NL" sz="2400" dirty="0"/>
              <a:t>Fysieke training voor mensen met de ziekte van Parkinson of mensen met multiple sclerose: De effecten op lichaam en geest. </a:t>
            </a:r>
          </a:p>
        </p:txBody>
      </p:sp>
      <p:sp>
        <p:nvSpPr>
          <p:cNvPr id="5" name="Ondertitel 2">
            <a:extLst>
              <a:ext uri="{FF2B5EF4-FFF2-40B4-BE49-F238E27FC236}">
                <a16:creationId xmlns:a16="http://schemas.microsoft.com/office/drawing/2014/main" id="{56C75DE5-E7F3-4286-BDF2-F3A412C482B9}"/>
              </a:ext>
            </a:extLst>
          </p:cNvPr>
          <p:cNvSpPr txBox="1">
            <a:spLocks/>
          </p:cNvSpPr>
          <p:nvPr/>
        </p:nvSpPr>
        <p:spPr>
          <a:xfrm>
            <a:off x="362631" y="3634380"/>
            <a:ext cx="11401424" cy="242340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800" b="0" kern="1200">
                <a:solidFill>
                  <a:schemeClr val="bg1"/>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dirty="0">
                <a:solidFill>
                  <a:srgbClr val="951C62"/>
                </a:solidFill>
              </a:rPr>
              <a:t>Arianne Gravesteijn </a:t>
            </a:r>
            <a:endParaRPr lang="en-US" sz="200" dirty="0">
              <a:solidFill>
                <a:srgbClr val="951C62"/>
              </a:solidFill>
            </a:endParaRPr>
          </a:p>
          <a:p>
            <a:r>
              <a:rPr lang="en-US" sz="1200" dirty="0">
                <a:solidFill>
                  <a:srgbClr val="003741"/>
                </a:solidFill>
              </a:rPr>
              <a:t>dr. Erwin E.H. van Wegen, dr. Marc B. Rietberg, prof. dr. Odile A. van den Heuvel, prof. dr. Vincent de Groot</a:t>
            </a:r>
          </a:p>
        </p:txBody>
      </p:sp>
      <p:pic>
        <p:nvPicPr>
          <p:cNvPr id="9" name="Afbeelding 8"/>
          <p:cNvPicPr>
            <a:picLocks noChangeAspect="1"/>
          </p:cNvPicPr>
          <p:nvPr/>
        </p:nvPicPr>
        <p:blipFill>
          <a:blip r:embed="rId3"/>
          <a:stretch>
            <a:fillRect/>
          </a:stretch>
        </p:blipFill>
        <p:spPr>
          <a:xfrm>
            <a:off x="8862697" y="3741240"/>
            <a:ext cx="2901358" cy="2266838"/>
          </a:xfrm>
          <a:prstGeom prst="rect">
            <a:avLst/>
          </a:prstGeom>
        </p:spPr>
      </p:pic>
      <p:sp>
        <p:nvSpPr>
          <p:cNvPr id="10" name="Ondertitel 2">
            <a:extLst>
              <a:ext uri="{FF2B5EF4-FFF2-40B4-BE49-F238E27FC236}">
                <a16:creationId xmlns:a16="http://schemas.microsoft.com/office/drawing/2014/main" id="{56C75DE5-E7F3-4286-BDF2-F3A412C482B9}"/>
              </a:ext>
            </a:extLst>
          </p:cNvPr>
          <p:cNvSpPr txBox="1">
            <a:spLocks/>
          </p:cNvSpPr>
          <p:nvPr/>
        </p:nvSpPr>
        <p:spPr>
          <a:xfrm>
            <a:off x="362631" y="4754880"/>
            <a:ext cx="11401424" cy="140976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800" b="0" kern="1200">
                <a:solidFill>
                  <a:schemeClr val="bg1"/>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900" b="1" dirty="0">
                <a:solidFill>
                  <a:srgbClr val="003741"/>
                </a:solidFill>
              </a:rPr>
              <a:t>Project team:</a:t>
            </a:r>
          </a:p>
          <a:p>
            <a:pPr>
              <a:lnSpc>
                <a:spcPct val="100000"/>
              </a:lnSpc>
            </a:pPr>
            <a:r>
              <a:rPr lang="en-US" sz="900" dirty="0">
                <a:solidFill>
                  <a:srgbClr val="003741"/>
                </a:solidFill>
              </a:rPr>
              <a:t>Prof. dr. </a:t>
            </a:r>
            <a:r>
              <a:rPr lang="en-US" sz="900" dirty="0" err="1">
                <a:solidFill>
                  <a:srgbClr val="003741"/>
                </a:solidFill>
              </a:rPr>
              <a:t>Henk</a:t>
            </a:r>
            <a:r>
              <a:rPr lang="en-US" sz="900" dirty="0">
                <a:solidFill>
                  <a:srgbClr val="003741"/>
                </a:solidFill>
              </a:rPr>
              <a:t> W. Berendse	Prof. dr. Tim Vanbellingen	</a:t>
            </a:r>
            <a:r>
              <a:rPr lang="en-US" sz="900" u="sng" dirty="0">
                <a:solidFill>
                  <a:srgbClr val="003741"/>
                </a:solidFill>
              </a:rPr>
              <a:t>Patient researchers</a:t>
            </a:r>
            <a:r>
              <a:rPr lang="en-US" sz="900" dirty="0">
                <a:solidFill>
                  <a:srgbClr val="003741"/>
                </a:solidFill>
              </a:rPr>
              <a:t>	</a:t>
            </a:r>
            <a:r>
              <a:rPr lang="en-US" sz="900" u="sng" dirty="0" err="1">
                <a:solidFill>
                  <a:srgbClr val="003741"/>
                </a:solidFill>
              </a:rPr>
              <a:t>onafhankelijke</a:t>
            </a:r>
            <a:r>
              <a:rPr lang="en-US" sz="900" u="sng" dirty="0">
                <a:solidFill>
                  <a:srgbClr val="003741"/>
                </a:solidFill>
              </a:rPr>
              <a:t> expert</a:t>
            </a:r>
            <a:endParaRPr lang="en-US" sz="900" dirty="0">
              <a:solidFill>
                <a:srgbClr val="003741"/>
              </a:solidFill>
            </a:endParaRPr>
          </a:p>
          <a:p>
            <a:pPr>
              <a:lnSpc>
                <a:spcPct val="100000"/>
              </a:lnSpc>
            </a:pPr>
            <a:r>
              <a:rPr lang="en-US" sz="900" dirty="0">
                <a:solidFill>
                  <a:srgbClr val="003741"/>
                </a:solidFill>
              </a:rPr>
              <a:t>Dr. Wilma van de Berg	Dr. Chris Vriend		Martin </a:t>
            </a:r>
            <a:r>
              <a:rPr lang="en-US" sz="900" dirty="0" err="1">
                <a:solidFill>
                  <a:srgbClr val="003741"/>
                </a:solidFill>
              </a:rPr>
              <a:t>Meesterman</a:t>
            </a:r>
            <a:r>
              <a:rPr lang="en-US" sz="900" dirty="0">
                <a:solidFill>
                  <a:srgbClr val="003741"/>
                </a:solidFill>
              </a:rPr>
              <a:t>	Prof. dr. Carel G.M. Meskers</a:t>
            </a:r>
          </a:p>
          <a:p>
            <a:pPr>
              <a:lnSpc>
                <a:spcPct val="100000"/>
              </a:lnSpc>
            </a:pPr>
            <a:r>
              <a:rPr lang="en-US" sz="900" dirty="0">
                <a:solidFill>
                  <a:srgbClr val="003741"/>
                </a:solidFill>
              </a:rPr>
              <a:t>Prof. dr. Rob de Bie			Ruud Overes</a:t>
            </a:r>
          </a:p>
          <a:p>
            <a:pPr>
              <a:lnSpc>
                <a:spcPct val="100000"/>
              </a:lnSpc>
            </a:pPr>
            <a:r>
              <a:rPr lang="en-US" sz="900" dirty="0">
                <a:solidFill>
                  <a:srgbClr val="003741"/>
                </a:solidFill>
              </a:rPr>
              <a:t>Dr. Mark Hirsch</a:t>
            </a:r>
          </a:p>
        </p:txBody>
      </p:sp>
      <p:grpSp>
        <p:nvGrpSpPr>
          <p:cNvPr id="6" name="Groep 5"/>
          <p:cNvGrpSpPr/>
          <p:nvPr/>
        </p:nvGrpSpPr>
        <p:grpSpPr>
          <a:xfrm>
            <a:off x="674915" y="140472"/>
            <a:ext cx="2962161" cy="338554"/>
            <a:chOff x="859401" y="140472"/>
            <a:chExt cx="2962161" cy="338554"/>
          </a:xfrm>
        </p:grpSpPr>
        <p:sp>
          <p:nvSpPr>
            <p:cNvPr id="17" name="Tekstvak 16"/>
            <p:cNvSpPr txBox="1"/>
            <p:nvPr/>
          </p:nvSpPr>
          <p:spPr>
            <a:xfrm>
              <a:off x="1196420" y="140472"/>
              <a:ext cx="2625142" cy="338554"/>
            </a:xfrm>
            <a:prstGeom prst="rect">
              <a:avLst/>
            </a:prstGeom>
            <a:solidFill>
              <a:schemeClr val="bg1"/>
            </a:solidFill>
          </p:spPr>
          <p:txBody>
            <a:bodyPr wrap="none" rtlCol="0">
              <a:spAutoFit/>
            </a:bodyPr>
            <a:lstStyle/>
            <a:p>
              <a:r>
                <a:rPr lang="en-US" sz="1600" dirty="0">
                  <a:solidFill>
                    <a:srgbClr val="F07814"/>
                  </a:solidFill>
                </a:rPr>
                <a:t>www.hersenfit.amsterdam</a:t>
              </a:r>
            </a:p>
          </p:txBody>
        </p:sp>
        <p:pic>
          <p:nvPicPr>
            <p:cNvPr id="4" name="Afbeelding 3"/>
            <p:cNvPicPr>
              <a:picLocks noChangeAspect="1"/>
            </p:cNvPicPr>
            <p:nvPr/>
          </p:nvPicPr>
          <p:blipFill>
            <a:blip r:embed="rId4"/>
            <a:stretch>
              <a:fillRect/>
            </a:stretch>
          </p:blipFill>
          <p:spPr>
            <a:xfrm>
              <a:off x="859401" y="164973"/>
              <a:ext cx="337019" cy="289552"/>
            </a:xfrm>
            <a:prstGeom prst="rect">
              <a:avLst/>
            </a:prstGeom>
          </p:spPr>
        </p:pic>
      </p:grpSp>
      <p:sp>
        <p:nvSpPr>
          <p:cNvPr id="18" name="Tekstvak 17"/>
          <p:cNvSpPr txBox="1"/>
          <p:nvPr/>
        </p:nvSpPr>
        <p:spPr>
          <a:xfrm>
            <a:off x="8823827" y="140472"/>
            <a:ext cx="2940228" cy="338554"/>
          </a:xfrm>
          <a:prstGeom prst="rect">
            <a:avLst/>
          </a:prstGeom>
          <a:solidFill>
            <a:schemeClr val="bg1"/>
          </a:solidFill>
        </p:spPr>
        <p:txBody>
          <a:bodyPr wrap="none" rtlCol="0">
            <a:spAutoFit/>
          </a:bodyPr>
          <a:lstStyle/>
          <a:p>
            <a:r>
              <a:rPr lang="en-US" sz="1600" dirty="0">
                <a:solidFill>
                  <a:srgbClr val="F07814"/>
                </a:solidFill>
              </a:rPr>
              <a:t>hersenfit@amsterdamumc.nl</a:t>
            </a:r>
          </a:p>
        </p:txBody>
      </p:sp>
      <p:pic>
        <p:nvPicPr>
          <p:cNvPr id="19" name="Afbeelding 18"/>
          <p:cNvPicPr>
            <a:picLocks noChangeAspect="1"/>
          </p:cNvPicPr>
          <p:nvPr/>
        </p:nvPicPr>
        <p:blipFill>
          <a:blip r:embed="rId5"/>
          <a:stretch>
            <a:fillRect/>
          </a:stretch>
        </p:blipFill>
        <p:spPr>
          <a:xfrm>
            <a:off x="8491830" y="200682"/>
            <a:ext cx="331997" cy="229106"/>
          </a:xfrm>
          <a:prstGeom prst="rect">
            <a:avLst/>
          </a:prstGeom>
        </p:spPr>
      </p:pic>
    </p:spTree>
    <p:extLst>
      <p:ext uri="{BB962C8B-B14F-4D97-AF65-F5344CB8AC3E}">
        <p14:creationId xmlns:p14="http://schemas.microsoft.com/office/powerpoint/2010/main" val="467348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solidFill>
                  <a:srgbClr val="F07814"/>
                </a:solidFill>
              </a:rPr>
              <a:t>Trainingsprincipes</a:t>
            </a:r>
            <a:r>
              <a:rPr lang="en-US" dirty="0">
                <a:solidFill>
                  <a:srgbClr val="F07814"/>
                </a:solidFill>
              </a:rPr>
              <a:t> - HersenFIT</a:t>
            </a:r>
            <a:endParaRPr lang="nl-NL" dirty="0"/>
          </a:p>
        </p:txBody>
      </p:sp>
      <p:sp>
        <p:nvSpPr>
          <p:cNvPr id="3" name="Tijdelijke aanduiding voor inhoud 2"/>
          <p:cNvSpPr>
            <a:spLocks noGrp="1"/>
          </p:cNvSpPr>
          <p:nvPr>
            <p:ph sz="half" idx="2"/>
          </p:nvPr>
        </p:nvSpPr>
        <p:spPr>
          <a:xfrm>
            <a:off x="673100" y="2677362"/>
            <a:ext cx="10744200" cy="2131657"/>
          </a:xfrm>
        </p:spPr>
        <p:txBody>
          <a:bodyPr/>
          <a:lstStyle/>
          <a:p>
            <a:r>
              <a:rPr lang="nl-NL" dirty="0"/>
              <a:t>Specificiteit </a:t>
            </a:r>
            <a:r>
              <a:rPr lang="nl-NL" dirty="0">
                <a:sym typeface="Wingdings" panose="05000000000000000000" pitchFamily="2" charset="2"/>
              </a:rPr>
              <a:t> Duurtraining </a:t>
            </a:r>
          </a:p>
          <a:p>
            <a:r>
              <a:rPr lang="nl-NL" dirty="0" err="1">
                <a:sym typeface="Wingdings" panose="05000000000000000000" pitchFamily="2" charset="2"/>
              </a:rPr>
              <a:t>Overload</a:t>
            </a:r>
            <a:r>
              <a:rPr lang="nl-NL" dirty="0">
                <a:sym typeface="Wingdings" panose="05000000000000000000" pitchFamily="2" charset="2"/>
              </a:rPr>
              <a:t>, Progressie en individualiteit  Maximale inspanningstest</a:t>
            </a:r>
          </a:p>
          <a:p>
            <a:r>
              <a:rPr lang="nl-NL" dirty="0">
                <a:sym typeface="Wingdings" panose="05000000000000000000" pitchFamily="2" charset="2"/>
              </a:rPr>
              <a:t>Herstel  Trainingsverdeling 2x per week met 1 dag rust.  </a:t>
            </a:r>
            <a:endParaRPr lang="nl-NL" dirty="0"/>
          </a:p>
        </p:txBody>
      </p:sp>
    </p:spTree>
    <p:extLst>
      <p:ext uri="{BB962C8B-B14F-4D97-AF65-F5344CB8AC3E}">
        <p14:creationId xmlns:p14="http://schemas.microsoft.com/office/powerpoint/2010/main" val="282142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B02A99-DEE0-7965-863C-832BC6530220}"/>
              </a:ext>
            </a:extLst>
          </p:cNvPr>
          <p:cNvSpPr>
            <a:spLocks noGrp="1"/>
          </p:cNvSpPr>
          <p:nvPr>
            <p:ph type="ctrTitle"/>
          </p:nvPr>
        </p:nvSpPr>
        <p:spPr>
          <a:xfrm>
            <a:off x="553390" y="1622312"/>
            <a:ext cx="10776857" cy="1152751"/>
          </a:xfrm>
        </p:spPr>
        <p:txBody>
          <a:bodyPr/>
          <a:lstStyle/>
          <a:p>
            <a:pPr algn="ctr"/>
            <a:r>
              <a:rPr lang="nl-NL" dirty="0"/>
              <a:t>Gezond bewegen</a:t>
            </a:r>
          </a:p>
        </p:txBody>
      </p:sp>
      <p:sp>
        <p:nvSpPr>
          <p:cNvPr id="5" name="Tekstvak 4">
            <a:extLst>
              <a:ext uri="{FF2B5EF4-FFF2-40B4-BE49-F238E27FC236}">
                <a16:creationId xmlns:a16="http://schemas.microsoft.com/office/drawing/2014/main" id="{83AA3936-8531-6714-7005-0278580752ED}"/>
              </a:ext>
            </a:extLst>
          </p:cNvPr>
          <p:cNvSpPr txBox="1"/>
          <p:nvPr/>
        </p:nvSpPr>
        <p:spPr>
          <a:xfrm>
            <a:off x="1953491" y="4172989"/>
            <a:ext cx="8753302" cy="523220"/>
          </a:xfrm>
          <a:prstGeom prst="rect">
            <a:avLst/>
          </a:prstGeom>
          <a:noFill/>
        </p:spPr>
        <p:txBody>
          <a:bodyPr wrap="square" rtlCol="0">
            <a:spAutoFit/>
          </a:bodyPr>
          <a:lstStyle/>
          <a:p>
            <a:r>
              <a:rPr lang="nl-NL" sz="2800" b="1" dirty="0">
                <a:solidFill>
                  <a:srgbClr val="951C62"/>
                </a:solidFill>
              </a:rPr>
              <a:t>Wie denkt dat hij/zij voldoende/gezond beweegt? </a:t>
            </a:r>
          </a:p>
        </p:txBody>
      </p:sp>
    </p:spTree>
    <p:extLst>
      <p:ext uri="{BB962C8B-B14F-4D97-AF65-F5344CB8AC3E}">
        <p14:creationId xmlns:p14="http://schemas.microsoft.com/office/powerpoint/2010/main" val="410319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B02A99-DEE0-7965-863C-832BC6530220}"/>
              </a:ext>
            </a:extLst>
          </p:cNvPr>
          <p:cNvSpPr>
            <a:spLocks noGrp="1"/>
          </p:cNvSpPr>
          <p:nvPr>
            <p:ph type="ctrTitle"/>
          </p:nvPr>
        </p:nvSpPr>
        <p:spPr>
          <a:xfrm>
            <a:off x="553390" y="1622312"/>
            <a:ext cx="10776857" cy="1152751"/>
          </a:xfrm>
        </p:spPr>
        <p:txBody>
          <a:bodyPr/>
          <a:lstStyle/>
          <a:p>
            <a:pPr algn="ctr"/>
            <a:r>
              <a:rPr lang="nl-NL" dirty="0"/>
              <a:t>Gezond bewegen</a:t>
            </a:r>
          </a:p>
        </p:txBody>
      </p:sp>
      <p:sp>
        <p:nvSpPr>
          <p:cNvPr id="5" name="Tekstvak 4">
            <a:extLst>
              <a:ext uri="{FF2B5EF4-FFF2-40B4-BE49-F238E27FC236}">
                <a16:creationId xmlns:a16="http://schemas.microsoft.com/office/drawing/2014/main" id="{83AA3936-8531-6714-7005-0278580752ED}"/>
              </a:ext>
            </a:extLst>
          </p:cNvPr>
          <p:cNvSpPr txBox="1"/>
          <p:nvPr/>
        </p:nvSpPr>
        <p:spPr>
          <a:xfrm>
            <a:off x="216132" y="4172989"/>
            <a:ext cx="11878886" cy="954107"/>
          </a:xfrm>
          <a:prstGeom prst="rect">
            <a:avLst/>
          </a:prstGeom>
          <a:noFill/>
        </p:spPr>
        <p:txBody>
          <a:bodyPr wrap="square" rtlCol="0">
            <a:spAutoFit/>
          </a:bodyPr>
          <a:lstStyle/>
          <a:p>
            <a:pPr algn="ctr"/>
            <a:r>
              <a:rPr lang="nl-NL" sz="2800" b="1" dirty="0">
                <a:solidFill>
                  <a:srgbClr val="951C62"/>
                </a:solidFill>
              </a:rPr>
              <a:t>Wie is bekend met de norm gezond bewegen van de gezondheidsraad?</a:t>
            </a:r>
          </a:p>
        </p:txBody>
      </p:sp>
    </p:spTree>
    <p:extLst>
      <p:ext uri="{BB962C8B-B14F-4D97-AF65-F5344CB8AC3E}">
        <p14:creationId xmlns:p14="http://schemas.microsoft.com/office/powerpoint/2010/main" val="405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AFF899-3332-B7EB-2276-306FBFBD87EA}"/>
              </a:ext>
            </a:extLst>
          </p:cNvPr>
          <p:cNvSpPr>
            <a:spLocks noGrp="1"/>
          </p:cNvSpPr>
          <p:nvPr>
            <p:ph type="ctrTitle"/>
          </p:nvPr>
        </p:nvSpPr>
        <p:spPr/>
        <p:txBody>
          <a:bodyPr/>
          <a:lstStyle/>
          <a:p>
            <a:pPr algn="ctr"/>
            <a:r>
              <a:rPr lang="nl-NL" dirty="0"/>
              <a:t>Gezond bewegen</a:t>
            </a:r>
          </a:p>
        </p:txBody>
      </p:sp>
      <p:sp>
        <p:nvSpPr>
          <p:cNvPr id="3" name="Ondertitel 2">
            <a:extLst>
              <a:ext uri="{FF2B5EF4-FFF2-40B4-BE49-F238E27FC236}">
                <a16:creationId xmlns:a16="http://schemas.microsoft.com/office/drawing/2014/main" id="{03B2FBE5-166A-FCE0-4BB9-16F40CAC4DEB}"/>
              </a:ext>
            </a:extLst>
          </p:cNvPr>
          <p:cNvSpPr>
            <a:spLocks noGrp="1"/>
          </p:cNvSpPr>
          <p:nvPr>
            <p:ph type="subTitle" idx="1"/>
          </p:nvPr>
        </p:nvSpPr>
        <p:spPr>
          <a:xfrm>
            <a:off x="674915" y="2340428"/>
            <a:ext cx="10776857" cy="893223"/>
          </a:xfrm>
        </p:spPr>
        <p:txBody>
          <a:bodyPr>
            <a:normAutofit/>
          </a:bodyPr>
          <a:lstStyle/>
          <a:p>
            <a:pPr algn="ctr"/>
            <a:r>
              <a:rPr lang="nl-NL" sz="2800" dirty="0">
                <a:solidFill>
                  <a:srgbClr val="951C62"/>
                </a:solidFill>
              </a:rPr>
              <a:t>De norm gezond bewegen schrijft 150 minuten matig intensief bewegen voor, maar wat is matig intensief bewegen?</a:t>
            </a:r>
          </a:p>
        </p:txBody>
      </p:sp>
      <p:sp>
        <p:nvSpPr>
          <p:cNvPr id="5" name="Tekstvak 4">
            <a:extLst>
              <a:ext uri="{FF2B5EF4-FFF2-40B4-BE49-F238E27FC236}">
                <a16:creationId xmlns:a16="http://schemas.microsoft.com/office/drawing/2014/main" id="{8A84E8AF-23A1-87F2-09E2-4295398EB4F1}"/>
              </a:ext>
            </a:extLst>
          </p:cNvPr>
          <p:cNvSpPr txBox="1"/>
          <p:nvPr/>
        </p:nvSpPr>
        <p:spPr>
          <a:xfrm>
            <a:off x="423949" y="3890356"/>
            <a:ext cx="365760" cy="369332"/>
          </a:xfrm>
          <a:prstGeom prst="rect">
            <a:avLst/>
          </a:prstGeom>
          <a:noFill/>
        </p:spPr>
        <p:txBody>
          <a:bodyPr wrap="square" rtlCol="0">
            <a:spAutoFit/>
          </a:bodyPr>
          <a:lstStyle/>
          <a:p>
            <a:r>
              <a:rPr lang="nl-NL" b="1" dirty="0">
                <a:solidFill>
                  <a:srgbClr val="951C62"/>
                </a:solidFill>
              </a:rPr>
              <a:t>A</a:t>
            </a:r>
          </a:p>
        </p:txBody>
      </p:sp>
      <p:pic>
        <p:nvPicPr>
          <p:cNvPr id="7" name="Graphic 6" descr="Lopen met effen opvulling">
            <a:extLst>
              <a:ext uri="{FF2B5EF4-FFF2-40B4-BE49-F238E27FC236}">
                <a16:creationId xmlns:a16="http://schemas.microsoft.com/office/drawing/2014/main" id="{204A9D25-FF15-DEF8-CB75-5B48CE7A7D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657" y="4213570"/>
            <a:ext cx="914400" cy="914400"/>
          </a:xfrm>
          <a:prstGeom prst="rect">
            <a:avLst/>
          </a:prstGeom>
        </p:spPr>
      </p:pic>
      <p:pic>
        <p:nvPicPr>
          <p:cNvPr id="9" name="Graphic 8" descr="Zwemmen met effen opvulling">
            <a:extLst>
              <a:ext uri="{FF2B5EF4-FFF2-40B4-BE49-F238E27FC236}">
                <a16:creationId xmlns:a16="http://schemas.microsoft.com/office/drawing/2014/main" id="{C504F32D-A0FF-A651-DA7C-05B38CD6F6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0" y="4213570"/>
            <a:ext cx="914400" cy="914400"/>
          </a:xfrm>
          <a:prstGeom prst="rect">
            <a:avLst/>
          </a:prstGeom>
        </p:spPr>
      </p:pic>
      <p:pic>
        <p:nvPicPr>
          <p:cNvPr id="11" name="Graphic 10" descr="Fietsen met effen opvulling">
            <a:extLst>
              <a:ext uri="{FF2B5EF4-FFF2-40B4-BE49-F238E27FC236}">
                <a16:creationId xmlns:a16="http://schemas.microsoft.com/office/drawing/2014/main" id="{BDCFD8B8-C554-33C8-3CA5-CBBB53815B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97857" y="4996006"/>
            <a:ext cx="914400" cy="914400"/>
          </a:xfrm>
          <a:prstGeom prst="rect">
            <a:avLst/>
          </a:prstGeom>
        </p:spPr>
      </p:pic>
      <p:sp>
        <p:nvSpPr>
          <p:cNvPr id="12" name="Tekstvak 11">
            <a:extLst>
              <a:ext uri="{FF2B5EF4-FFF2-40B4-BE49-F238E27FC236}">
                <a16:creationId xmlns:a16="http://schemas.microsoft.com/office/drawing/2014/main" id="{3201D225-86AC-0D79-FF1E-B046D6D5DF6E}"/>
              </a:ext>
            </a:extLst>
          </p:cNvPr>
          <p:cNvSpPr txBox="1"/>
          <p:nvPr/>
        </p:nvSpPr>
        <p:spPr>
          <a:xfrm>
            <a:off x="4508269" y="3875436"/>
            <a:ext cx="365760" cy="369332"/>
          </a:xfrm>
          <a:prstGeom prst="rect">
            <a:avLst/>
          </a:prstGeom>
          <a:noFill/>
        </p:spPr>
        <p:txBody>
          <a:bodyPr wrap="square" rtlCol="0">
            <a:spAutoFit/>
          </a:bodyPr>
          <a:lstStyle/>
          <a:p>
            <a:r>
              <a:rPr lang="nl-NL" b="1" dirty="0">
                <a:solidFill>
                  <a:srgbClr val="951C62"/>
                </a:solidFill>
              </a:rPr>
              <a:t>B</a:t>
            </a:r>
          </a:p>
        </p:txBody>
      </p:sp>
      <p:pic>
        <p:nvPicPr>
          <p:cNvPr id="14" name="Graphic 13" descr="Trap omhoog met effen opvulling">
            <a:extLst>
              <a:ext uri="{FF2B5EF4-FFF2-40B4-BE49-F238E27FC236}">
                <a16:creationId xmlns:a16="http://schemas.microsoft.com/office/drawing/2014/main" id="{BF11C22B-9653-8B14-8A63-ED8888B1B0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26138" y="3890356"/>
            <a:ext cx="914400" cy="914400"/>
          </a:xfrm>
          <a:prstGeom prst="rect">
            <a:avLst/>
          </a:prstGeom>
        </p:spPr>
      </p:pic>
      <p:pic>
        <p:nvPicPr>
          <p:cNvPr id="16" name="Graphic 15" descr="Bokshandschoen met effen opvulling">
            <a:extLst>
              <a:ext uri="{FF2B5EF4-FFF2-40B4-BE49-F238E27FC236}">
                <a16:creationId xmlns:a16="http://schemas.microsoft.com/office/drawing/2014/main" id="{271063CF-A9F7-52E7-0AE4-51F465F813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11738" y="4457009"/>
            <a:ext cx="914400" cy="914400"/>
          </a:xfrm>
          <a:prstGeom prst="rect">
            <a:avLst/>
          </a:prstGeom>
        </p:spPr>
      </p:pic>
      <p:pic>
        <p:nvPicPr>
          <p:cNvPr id="18" name="Graphic 17" descr="Lopen met effen opvulling">
            <a:extLst>
              <a:ext uri="{FF2B5EF4-FFF2-40B4-BE49-F238E27FC236}">
                <a16:creationId xmlns:a16="http://schemas.microsoft.com/office/drawing/2014/main" id="{5A3CBDB1-C5F6-3637-BBCD-330132A84C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26633" y="4914209"/>
            <a:ext cx="914400" cy="914400"/>
          </a:xfrm>
          <a:prstGeom prst="rect">
            <a:avLst/>
          </a:prstGeom>
        </p:spPr>
      </p:pic>
      <p:sp>
        <p:nvSpPr>
          <p:cNvPr id="19" name="Tekstvak 18">
            <a:extLst>
              <a:ext uri="{FF2B5EF4-FFF2-40B4-BE49-F238E27FC236}">
                <a16:creationId xmlns:a16="http://schemas.microsoft.com/office/drawing/2014/main" id="{DD1DE706-7DFB-4085-65F4-3891D70ED1FF}"/>
              </a:ext>
            </a:extLst>
          </p:cNvPr>
          <p:cNvSpPr txBox="1"/>
          <p:nvPr/>
        </p:nvSpPr>
        <p:spPr>
          <a:xfrm>
            <a:off x="8592589" y="3919451"/>
            <a:ext cx="365760" cy="369332"/>
          </a:xfrm>
          <a:prstGeom prst="rect">
            <a:avLst/>
          </a:prstGeom>
          <a:noFill/>
        </p:spPr>
        <p:txBody>
          <a:bodyPr wrap="square" rtlCol="0">
            <a:spAutoFit/>
          </a:bodyPr>
          <a:lstStyle/>
          <a:p>
            <a:r>
              <a:rPr lang="nl-NL" b="1" dirty="0">
                <a:solidFill>
                  <a:srgbClr val="951C62"/>
                </a:solidFill>
              </a:rPr>
              <a:t>C</a:t>
            </a:r>
          </a:p>
        </p:txBody>
      </p:sp>
      <p:pic>
        <p:nvPicPr>
          <p:cNvPr id="21" name="Graphic 20" descr="Vrouwelijke artiest met effen opvulling">
            <a:extLst>
              <a:ext uri="{FF2B5EF4-FFF2-40B4-BE49-F238E27FC236}">
                <a16:creationId xmlns:a16="http://schemas.microsoft.com/office/drawing/2014/main" id="{53B26F54-78A9-C578-7F00-4F60008A002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0283" y="4213570"/>
            <a:ext cx="914400" cy="914400"/>
          </a:xfrm>
          <a:prstGeom prst="rect">
            <a:avLst/>
          </a:prstGeom>
        </p:spPr>
      </p:pic>
      <p:pic>
        <p:nvPicPr>
          <p:cNvPr id="23" name="Graphic 22" descr="Directiekamer met effen opvulling">
            <a:extLst>
              <a:ext uri="{FF2B5EF4-FFF2-40B4-BE49-F238E27FC236}">
                <a16:creationId xmlns:a16="http://schemas.microsoft.com/office/drawing/2014/main" id="{8374C551-5027-C06B-EB62-CC01B0D3ACF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510519" y="3831583"/>
            <a:ext cx="914400" cy="914400"/>
          </a:xfrm>
          <a:prstGeom prst="rect">
            <a:avLst/>
          </a:prstGeom>
        </p:spPr>
      </p:pic>
      <p:pic>
        <p:nvPicPr>
          <p:cNvPr id="25" name="Graphic 24" descr="Krant met effen opvulling">
            <a:extLst>
              <a:ext uri="{FF2B5EF4-FFF2-40B4-BE49-F238E27FC236}">
                <a16:creationId xmlns:a16="http://schemas.microsoft.com/office/drawing/2014/main" id="{6B79B182-49D5-85EB-3FA4-0DF23FF0BD8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550967" y="4996006"/>
            <a:ext cx="914400" cy="914400"/>
          </a:xfrm>
          <a:prstGeom prst="rect">
            <a:avLst/>
          </a:prstGeom>
        </p:spPr>
      </p:pic>
    </p:spTree>
    <p:extLst>
      <p:ext uri="{BB962C8B-B14F-4D97-AF65-F5344CB8AC3E}">
        <p14:creationId xmlns:p14="http://schemas.microsoft.com/office/powerpoint/2010/main" val="122854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B02A99-DEE0-7965-863C-832BC6530220}"/>
              </a:ext>
            </a:extLst>
          </p:cNvPr>
          <p:cNvSpPr>
            <a:spLocks noGrp="1"/>
          </p:cNvSpPr>
          <p:nvPr>
            <p:ph type="ctrTitle"/>
          </p:nvPr>
        </p:nvSpPr>
        <p:spPr>
          <a:xfrm>
            <a:off x="553390" y="1322142"/>
            <a:ext cx="10776857" cy="1152751"/>
          </a:xfrm>
        </p:spPr>
        <p:txBody>
          <a:bodyPr/>
          <a:lstStyle/>
          <a:p>
            <a:pPr algn="ctr"/>
            <a:r>
              <a:rPr lang="nl-NL" dirty="0"/>
              <a:t>Gezond bewegen</a:t>
            </a:r>
          </a:p>
        </p:txBody>
      </p:sp>
      <p:sp>
        <p:nvSpPr>
          <p:cNvPr id="5" name="Tekstvak 4">
            <a:extLst>
              <a:ext uri="{FF2B5EF4-FFF2-40B4-BE49-F238E27FC236}">
                <a16:creationId xmlns:a16="http://schemas.microsoft.com/office/drawing/2014/main" id="{83AA3936-8531-6714-7005-0278580752ED}"/>
              </a:ext>
            </a:extLst>
          </p:cNvPr>
          <p:cNvSpPr txBox="1"/>
          <p:nvPr/>
        </p:nvSpPr>
        <p:spPr>
          <a:xfrm>
            <a:off x="156557" y="2474893"/>
            <a:ext cx="11878886" cy="954107"/>
          </a:xfrm>
          <a:prstGeom prst="rect">
            <a:avLst/>
          </a:prstGeom>
          <a:noFill/>
        </p:spPr>
        <p:txBody>
          <a:bodyPr wrap="square" rtlCol="0">
            <a:spAutoFit/>
          </a:bodyPr>
          <a:lstStyle/>
          <a:p>
            <a:pPr algn="ctr"/>
            <a:r>
              <a:rPr lang="nl-NL" sz="2800" b="1" dirty="0">
                <a:solidFill>
                  <a:srgbClr val="951C62"/>
                </a:solidFill>
              </a:rPr>
              <a:t>Hoe vaak per week moeten wij minimaal spier- en botversterkende oefeningen doen?</a:t>
            </a:r>
          </a:p>
        </p:txBody>
      </p:sp>
      <p:sp>
        <p:nvSpPr>
          <p:cNvPr id="3" name="Tekstvak 2">
            <a:extLst>
              <a:ext uri="{FF2B5EF4-FFF2-40B4-BE49-F238E27FC236}">
                <a16:creationId xmlns:a16="http://schemas.microsoft.com/office/drawing/2014/main" id="{E8E793EE-FA25-0D37-60E0-E9330E64A799}"/>
              </a:ext>
            </a:extLst>
          </p:cNvPr>
          <p:cNvSpPr txBox="1"/>
          <p:nvPr/>
        </p:nvSpPr>
        <p:spPr>
          <a:xfrm>
            <a:off x="4558145" y="4053552"/>
            <a:ext cx="4411287" cy="369332"/>
          </a:xfrm>
          <a:prstGeom prst="rect">
            <a:avLst/>
          </a:prstGeom>
          <a:noFill/>
        </p:spPr>
        <p:txBody>
          <a:bodyPr wrap="square" rtlCol="0">
            <a:spAutoFit/>
          </a:bodyPr>
          <a:lstStyle/>
          <a:p>
            <a:r>
              <a:rPr lang="nl-NL" b="1" dirty="0">
                <a:solidFill>
                  <a:srgbClr val="951C62"/>
                </a:solidFill>
              </a:rPr>
              <a:t>A. 1 keer per week </a:t>
            </a:r>
          </a:p>
        </p:txBody>
      </p:sp>
      <p:sp>
        <p:nvSpPr>
          <p:cNvPr id="4" name="Tekstvak 3">
            <a:extLst>
              <a:ext uri="{FF2B5EF4-FFF2-40B4-BE49-F238E27FC236}">
                <a16:creationId xmlns:a16="http://schemas.microsoft.com/office/drawing/2014/main" id="{05489C94-B5B6-2637-B40B-7B467F295422}"/>
              </a:ext>
            </a:extLst>
          </p:cNvPr>
          <p:cNvSpPr txBox="1"/>
          <p:nvPr/>
        </p:nvSpPr>
        <p:spPr>
          <a:xfrm>
            <a:off x="4558145" y="4714920"/>
            <a:ext cx="3363883" cy="369332"/>
          </a:xfrm>
          <a:prstGeom prst="rect">
            <a:avLst/>
          </a:prstGeom>
          <a:noFill/>
        </p:spPr>
        <p:txBody>
          <a:bodyPr wrap="square" rtlCol="0">
            <a:spAutoFit/>
          </a:bodyPr>
          <a:lstStyle/>
          <a:p>
            <a:r>
              <a:rPr lang="nl-NL" b="1" dirty="0">
                <a:solidFill>
                  <a:srgbClr val="951C62"/>
                </a:solidFill>
              </a:rPr>
              <a:t>B. 2 keer per week</a:t>
            </a:r>
          </a:p>
        </p:txBody>
      </p:sp>
      <p:sp>
        <p:nvSpPr>
          <p:cNvPr id="6" name="Tekstvak 5">
            <a:extLst>
              <a:ext uri="{FF2B5EF4-FFF2-40B4-BE49-F238E27FC236}">
                <a16:creationId xmlns:a16="http://schemas.microsoft.com/office/drawing/2014/main" id="{488D75E9-93A1-397D-2312-C890AB48F260}"/>
              </a:ext>
            </a:extLst>
          </p:cNvPr>
          <p:cNvSpPr txBox="1"/>
          <p:nvPr/>
        </p:nvSpPr>
        <p:spPr>
          <a:xfrm>
            <a:off x="4558145" y="5351192"/>
            <a:ext cx="2923309" cy="369332"/>
          </a:xfrm>
          <a:prstGeom prst="rect">
            <a:avLst/>
          </a:prstGeom>
          <a:noFill/>
        </p:spPr>
        <p:txBody>
          <a:bodyPr wrap="square" rtlCol="0">
            <a:spAutoFit/>
          </a:bodyPr>
          <a:lstStyle/>
          <a:p>
            <a:r>
              <a:rPr lang="nl-NL" b="1" dirty="0">
                <a:solidFill>
                  <a:srgbClr val="951C62"/>
                </a:solidFill>
              </a:rPr>
              <a:t>C. 3 keer per week</a:t>
            </a:r>
          </a:p>
        </p:txBody>
      </p:sp>
    </p:spTree>
    <p:extLst>
      <p:ext uri="{BB962C8B-B14F-4D97-AF65-F5344CB8AC3E}">
        <p14:creationId xmlns:p14="http://schemas.microsoft.com/office/powerpoint/2010/main" val="87162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C4C27-8328-C275-9D83-9FED9C510D05}"/>
              </a:ext>
            </a:extLst>
          </p:cNvPr>
          <p:cNvSpPr>
            <a:spLocks noGrp="1"/>
          </p:cNvSpPr>
          <p:nvPr>
            <p:ph type="title"/>
          </p:nvPr>
        </p:nvSpPr>
        <p:spPr>
          <a:xfrm>
            <a:off x="361074" y="394805"/>
            <a:ext cx="10766044" cy="1325563"/>
          </a:xfrm>
        </p:spPr>
        <p:txBody>
          <a:bodyPr/>
          <a:lstStyle/>
          <a:p>
            <a:r>
              <a:rPr lang="nl-NL" dirty="0"/>
              <a:t>Norm Gezond: bewegen </a:t>
            </a:r>
          </a:p>
        </p:txBody>
      </p:sp>
      <p:sp>
        <p:nvSpPr>
          <p:cNvPr id="6" name="Tijdelijke aanduiding voor voettekst 3">
            <a:extLst>
              <a:ext uri="{FF2B5EF4-FFF2-40B4-BE49-F238E27FC236}">
                <a16:creationId xmlns:a16="http://schemas.microsoft.com/office/drawing/2014/main" id="{1D2A9C60-96E5-C527-1D46-F9BFA4E9C424}"/>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nl-NL"/>
            </a:defPPr>
            <a:lvl1pPr marL="0" algn="l" defTabSz="914400" rtl="0" eaLnBrk="1" latinLnBrk="0" hangingPunct="1">
              <a:defRPr sz="1250" kern="1200">
                <a:solidFill>
                  <a:srgbClr val="00373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Beweegrichtlijnen, gezondheidsraad </a:t>
            </a:r>
            <a:endParaRPr lang="nl-NL" dirty="0"/>
          </a:p>
        </p:txBody>
      </p:sp>
      <p:sp>
        <p:nvSpPr>
          <p:cNvPr id="7" name="Rechthoek: afgeronde hoeken 6">
            <a:extLst>
              <a:ext uri="{FF2B5EF4-FFF2-40B4-BE49-F238E27FC236}">
                <a16:creationId xmlns:a16="http://schemas.microsoft.com/office/drawing/2014/main" id="{B34AF25E-97E7-E44D-CE64-C2F6A37AB153}"/>
              </a:ext>
            </a:extLst>
          </p:cNvPr>
          <p:cNvSpPr/>
          <p:nvPr/>
        </p:nvSpPr>
        <p:spPr>
          <a:xfrm>
            <a:off x="257696" y="1868703"/>
            <a:ext cx="5486400" cy="4166337"/>
          </a:xfrm>
          <a:prstGeom prst="roundRect">
            <a:avLst/>
          </a:prstGeom>
          <a:solidFill>
            <a:srgbClr val="951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FB3A14A7-8B79-685C-85E2-A6F96D6690DF}"/>
              </a:ext>
            </a:extLst>
          </p:cNvPr>
          <p:cNvSpPr txBox="1"/>
          <p:nvPr/>
        </p:nvSpPr>
        <p:spPr>
          <a:xfrm>
            <a:off x="1470825" y="2450097"/>
            <a:ext cx="4256116" cy="923330"/>
          </a:xfrm>
          <a:prstGeom prst="rect">
            <a:avLst/>
          </a:prstGeom>
          <a:noFill/>
        </p:spPr>
        <p:txBody>
          <a:bodyPr wrap="square" rtlCol="0">
            <a:spAutoFit/>
          </a:bodyPr>
          <a:lstStyle/>
          <a:p>
            <a:r>
              <a:rPr lang="nl-NL" dirty="0">
                <a:solidFill>
                  <a:srgbClr val="E89E00"/>
                </a:solidFill>
              </a:rPr>
              <a:t>Doe minstent </a:t>
            </a:r>
            <a:r>
              <a:rPr lang="nl-NL" b="1" dirty="0">
                <a:solidFill>
                  <a:srgbClr val="E89E00"/>
                </a:solidFill>
              </a:rPr>
              <a:t>150 minuten per week </a:t>
            </a:r>
            <a:r>
              <a:rPr lang="nl-NL" dirty="0">
                <a:solidFill>
                  <a:srgbClr val="E89E00"/>
                </a:solidFill>
              </a:rPr>
              <a:t>verspreid over diverse dagen, aan </a:t>
            </a:r>
            <a:r>
              <a:rPr lang="nl-NL" b="1" dirty="0">
                <a:solidFill>
                  <a:srgbClr val="E89E00"/>
                </a:solidFill>
              </a:rPr>
              <a:t>matig intensieve inspanning</a:t>
            </a:r>
          </a:p>
        </p:txBody>
      </p:sp>
      <p:pic>
        <p:nvPicPr>
          <p:cNvPr id="9" name="Graphic 8" descr="Lopen met effen opvulling">
            <a:extLst>
              <a:ext uri="{FF2B5EF4-FFF2-40B4-BE49-F238E27FC236}">
                <a16:creationId xmlns:a16="http://schemas.microsoft.com/office/drawing/2014/main" id="{A4F70915-9F85-6661-5E18-156D429F3C69}"/>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301" y="2370309"/>
            <a:ext cx="520558" cy="520558"/>
          </a:xfrm>
          <a:prstGeom prst="rect">
            <a:avLst/>
          </a:prstGeom>
        </p:spPr>
      </p:pic>
      <p:pic>
        <p:nvPicPr>
          <p:cNvPr id="10" name="Graphic 9" descr="Zwemmen met effen opvulling">
            <a:extLst>
              <a:ext uri="{FF2B5EF4-FFF2-40B4-BE49-F238E27FC236}">
                <a16:creationId xmlns:a16="http://schemas.microsoft.com/office/drawing/2014/main" id="{EE28BB53-D90E-F358-37D7-AD62A5D229B4}"/>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0267" y="2391204"/>
            <a:ext cx="520558" cy="520558"/>
          </a:xfrm>
          <a:prstGeom prst="rect">
            <a:avLst/>
          </a:prstGeom>
        </p:spPr>
      </p:pic>
      <p:pic>
        <p:nvPicPr>
          <p:cNvPr id="11" name="Graphic 10" descr="Fietsen met effen opvulling">
            <a:extLst>
              <a:ext uri="{FF2B5EF4-FFF2-40B4-BE49-F238E27FC236}">
                <a16:creationId xmlns:a16="http://schemas.microsoft.com/office/drawing/2014/main" id="{BCEAE7D6-3B9A-6C1F-2EA1-AEBB37B49BD6}"/>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843" y="2803943"/>
            <a:ext cx="520558" cy="520558"/>
          </a:xfrm>
          <a:prstGeom prst="rect">
            <a:avLst/>
          </a:prstGeom>
        </p:spPr>
      </p:pic>
      <p:pic>
        <p:nvPicPr>
          <p:cNvPr id="12" name="Graphic 11" descr="Bot met effen opvulling">
            <a:extLst>
              <a:ext uri="{FF2B5EF4-FFF2-40B4-BE49-F238E27FC236}">
                <a16:creationId xmlns:a16="http://schemas.microsoft.com/office/drawing/2014/main" id="{C48C51A6-D058-9E4B-84E8-76A8750EC76C}"/>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5250" y="3758135"/>
            <a:ext cx="537185" cy="537185"/>
          </a:xfrm>
          <a:prstGeom prst="rect">
            <a:avLst/>
          </a:prstGeom>
        </p:spPr>
      </p:pic>
      <p:pic>
        <p:nvPicPr>
          <p:cNvPr id="13" name="Graphic 12" descr="Gespierde arm met effen opvulling">
            <a:extLst>
              <a:ext uri="{FF2B5EF4-FFF2-40B4-BE49-F238E27FC236}">
                <a16:creationId xmlns:a16="http://schemas.microsoft.com/office/drawing/2014/main" id="{AC71272A-BA6F-885A-9CFC-FC6F23FDC941}"/>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7216" y="3963199"/>
            <a:ext cx="537185" cy="537185"/>
          </a:xfrm>
          <a:prstGeom prst="rect">
            <a:avLst/>
          </a:prstGeom>
        </p:spPr>
      </p:pic>
      <p:sp>
        <p:nvSpPr>
          <p:cNvPr id="14" name="Tekstvak 13">
            <a:extLst>
              <a:ext uri="{FF2B5EF4-FFF2-40B4-BE49-F238E27FC236}">
                <a16:creationId xmlns:a16="http://schemas.microsoft.com/office/drawing/2014/main" id="{B15C9ED3-9CBF-4781-4BD5-E24EEC0D15EE}"/>
              </a:ext>
            </a:extLst>
          </p:cNvPr>
          <p:cNvSpPr txBox="1"/>
          <p:nvPr/>
        </p:nvSpPr>
        <p:spPr>
          <a:xfrm>
            <a:off x="1396367" y="3720137"/>
            <a:ext cx="4256116" cy="923330"/>
          </a:xfrm>
          <a:prstGeom prst="rect">
            <a:avLst/>
          </a:prstGeom>
          <a:noFill/>
        </p:spPr>
        <p:txBody>
          <a:bodyPr wrap="square" rtlCol="0">
            <a:spAutoFit/>
          </a:bodyPr>
          <a:lstStyle/>
          <a:p>
            <a:r>
              <a:rPr lang="nl-NL" b="1" dirty="0">
                <a:solidFill>
                  <a:srgbClr val="E89E00"/>
                </a:solidFill>
              </a:rPr>
              <a:t>Spier- en botversterkende activiteiten </a:t>
            </a:r>
            <a:r>
              <a:rPr lang="nl-NL" dirty="0">
                <a:solidFill>
                  <a:srgbClr val="E89E00"/>
                </a:solidFill>
              </a:rPr>
              <a:t>minimaal </a:t>
            </a:r>
            <a:r>
              <a:rPr lang="nl-NL" b="1" dirty="0">
                <a:solidFill>
                  <a:srgbClr val="E89E00"/>
                </a:solidFill>
              </a:rPr>
              <a:t>2x per week</a:t>
            </a:r>
            <a:r>
              <a:rPr lang="nl-NL" dirty="0">
                <a:solidFill>
                  <a:srgbClr val="E89E00"/>
                </a:solidFill>
              </a:rPr>
              <a:t>, aangevuld door balans oefeningen </a:t>
            </a:r>
            <a:endParaRPr lang="nl-NL" b="1" dirty="0">
              <a:solidFill>
                <a:srgbClr val="E89E00"/>
              </a:solidFill>
            </a:endParaRPr>
          </a:p>
        </p:txBody>
      </p:sp>
      <p:sp>
        <p:nvSpPr>
          <p:cNvPr id="15" name="Tekstvak 14">
            <a:extLst>
              <a:ext uri="{FF2B5EF4-FFF2-40B4-BE49-F238E27FC236}">
                <a16:creationId xmlns:a16="http://schemas.microsoft.com/office/drawing/2014/main" id="{4BDD97B3-8505-E6B0-56A1-61FFF2BC582A}"/>
              </a:ext>
            </a:extLst>
          </p:cNvPr>
          <p:cNvSpPr txBox="1"/>
          <p:nvPr/>
        </p:nvSpPr>
        <p:spPr>
          <a:xfrm>
            <a:off x="1396367" y="5052161"/>
            <a:ext cx="4256116" cy="369332"/>
          </a:xfrm>
          <a:prstGeom prst="rect">
            <a:avLst/>
          </a:prstGeom>
          <a:noFill/>
        </p:spPr>
        <p:txBody>
          <a:bodyPr wrap="square" rtlCol="0">
            <a:spAutoFit/>
          </a:bodyPr>
          <a:lstStyle/>
          <a:p>
            <a:r>
              <a:rPr lang="nl-NL" b="1" dirty="0">
                <a:solidFill>
                  <a:srgbClr val="E89E00"/>
                </a:solidFill>
              </a:rPr>
              <a:t>Zit NIET te vaak stil!</a:t>
            </a:r>
          </a:p>
        </p:txBody>
      </p:sp>
      <p:pic>
        <p:nvPicPr>
          <p:cNvPr id="16" name="Graphic 15" descr="Bank met effen opvulling">
            <a:extLst>
              <a:ext uri="{FF2B5EF4-FFF2-40B4-BE49-F238E27FC236}">
                <a16:creationId xmlns:a16="http://schemas.microsoft.com/office/drawing/2014/main" id="{7FD5D1C9-D707-6AE4-80CA-ADCFC29E3198}"/>
              </a:ext>
            </a:extLst>
          </p:cNvPr>
          <p:cNvPicPr>
            <a:picLocks noChangeAspect="1"/>
          </p:cNvPicPr>
          <p:nvPr/>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8224" y="4780021"/>
            <a:ext cx="517615" cy="914400"/>
          </a:xfrm>
          <a:prstGeom prst="rect">
            <a:avLst/>
          </a:prstGeom>
        </p:spPr>
      </p:pic>
      <p:pic>
        <p:nvPicPr>
          <p:cNvPr id="17" name="Afbeelding 16">
            <a:extLst>
              <a:ext uri="{FF2B5EF4-FFF2-40B4-BE49-F238E27FC236}">
                <a16:creationId xmlns:a16="http://schemas.microsoft.com/office/drawing/2014/main" id="{C834C704-235B-510F-DCD8-37A1743D7DEA}"/>
              </a:ext>
            </a:extLst>
          </p:cNvPr>
          <p:cNvPicPr>
            <a:picLocks noChangeAspect="1"/>
          </p:cNvPicPr>
          <p:nvPr/>
        </p:nvPicPr>
        <p:blipFill>
          <a:blip r:embed="rId14"/>
          <a:stretch>
            <a:fillRect/>
          </a:stretch>
        </p:blipFill>
        <p:spPr>
          <a:xfrm>
            <a:off x="7876741" y="2473323"/>
            <a:ext cx="2663797" cy="2405285"/>
          </a:xfrm>
          <a:prstGeom prst="rect">
            <a:avLst/>
          </a:prstGeom>
        </p:spPr>
      </p:pic>
      <p:sp>
        <p:nvSpPr>
          <p:cNvPr id="18" name="Tekstvak 17">
            <a:extLst>
              <a:ext uri="{FF2B5EF4-FFF2-40B4-BE49-F238E27FC236}">
                <a16:creationId xmlns:a16="http://schemas.microsoft.com/office/drawing/2014/main" id="{DEDB0A79-3785-15F6-8861-15F3E99B45AC}"/>
              </a:ext>
            </a:extLst>
          </p:cNvPr>
          <p:cNvSpPr txBox="1"/>
          <p:nvPr/>
        </p:nvSpPr>
        <p:spPr>
          <a:xfrm>
            <a:off x="7456775" y="2572293"/>
            <a:ext cx="656706" cy="276999"/>
          </a:xfrm>
          <a:prstGeom prst="rect">
            <a:avLst/>
          </a:prstGeom>
          <a:noFill/>
        </p:spPr>
        <p:txBody>
          <a:bodyPr wrap="square" rtlCol="0">
            <a:spAutoFit/>
          </a:bodyPr>
          <a:lstStyle/>
          <a:p>
            <a:r>
              <a:rPr lang="nl-NL" sz="1200" dirty="0"/>
              <a:t>extra</a:t>
            </a:r>
          </a:p>
        </p:txBody>
      </p:sp>
      <p:sp>
        <p:nvSpPr>
          <p:cNvPr id="19" name="Tekstvak 18">
            <a:extLst>
              <a:ext uri="{FF2B5EF4-FFF2-40B4-BE49-F238E27FC236}">
                <a16:creationId xmlns:a16="http://schemas.microsoft.com/office/drawing/2014/main" id="{BD185F16-713A-774F-071F-F0BD325CC05B}"/>
              </a:ext>
            </a:extLst>
          </p:cNvPr>
          <p:cNvSpPr txBox="1"/>
          <p:nvPr/>
        </p:nvSpPr>
        <p:spPr>
          <a:xfrm>
            <a:off x="7456775" y="3619635"/>
            <a:ext cx="656706" cy="276999"/>
          </a:xfrm>
          <a:prstGeom prst="rect">
            <a:avLst/>
          </a:prstGeom>
          <a:noFill/>
        </p:spPr>
        <p:txBody>
          <a:bodyPr wrap="square" rtlCol="0">
            <a:spAutoFit/>
          </a:bodyPr>
          <a:lstStyle/>
          <a:p>
            <a:r>
              <a:rPr lang="nl-NL" sz="1200" dirty="0"/>
              <a:t>groot</a:t>
            </a:r>
          </a:p>
        </p:txBody>
      </p:sp>
      <p:sp>
        <p:nvSpPr>
          <p:cNvPr id="20" name="Tekstvak 19">
            <a:extLst>
              <a:ext uri="{FF2B5EF4-FFF2-40B4-BE49-F238E27FC236}">
                <a16:creationId xmlns:a16="http://schemas.microsoft.com/office/drawing/2014/main" id="{0F484CCD-9108-FE28-B799-AB9F6C82FA7D}"/>
              </a:ext>
            </a:extLst>
          </p:cNvPr>
          <p:cNvSpPr txBox="1"/>
          <p:nvPr/>
        </p:nvSpPr>
        <p:spPr>
          <a:xfrm>
            <a:off x="7656022" y="4878608"/>
            <a:ext cx="785812" cy="276999"/>
          </a:xfrm>
          <a:prstGeom prst="rect">
            <a:avLst/>
          </a:prstGeom>
          <a:noFill/>
        </p:spPr>
        <p:txBody>
          <a:bodyPr wrap="square" rtlCol="0">
            <a:spAutoFit/>
          </a:bodyPr>
          <a:lstStyle/>
          <a:p>
            <a:r>
              <a:rPr lang="nl-NL" sz="1200" dirty="0"/>
              <a:t>inactief</a:t>
            </a:r>
          </a:p>
        </p:txBody>
      </p:sp>
      <p:sp>
        <p:nvSpPr>
          <p:cNvPr id="21" name="Tekstvak 20">
            <a:extLst>
              <a:ext uri="{FF2B5EF4-FFF2-40B4-BE49-F238E27FC236}">
                <a16:creationId xmlns:a16="http://schemas.microsoft.com/office/drawing/2014/main" id="{DE30436F-2928-BBAB-265A-9C43A0587F0B}"/>
              </a:ext>
            </a:extLst>
          </p:cNvPr>
          <p:cNvSpPr txBox="1"/>
          <p:nvPr/>
        </p:nvSpPr>
        <p:spPr>
          <a:xfrm>
            <a:off x="8932111" y="4821328"/>
            <a:ext cx="785812" cy="461665"/>
          </a:xfrm>
          <a:prstGeom prst="rect">
            <a:avLst/>
          </a:prstGeom>
          <a:noFill/>
        </p:spPr>
        <p:txBody>
          <a:bodyPr wrap="square" rtlCol="0">
            <a:spAutoFit/>
          </a:bodyPr>
          <a:lstStyle/>
          <a:p>
            <a:r>
              <a:rPr lang="nl-NL" sz="1200" dirty="0"/>
              <a:t>matig</a:t>
            </a:r>
          </a:p>
          <a:p>
            <a:r>
              <a:rPr lang="nl-NL" sz="1200" dirty="0"/>
              <a:t>actief</a:t>
            </a:r>
          </a:p>
        </p:txBody>
      </p:sp>
      <p:sp>
        <p:nvSpPr>
          <p:cNvPr id="22" name="Tekstvak 21">
            <a:extLst>
              <a:ext uri="{FF2B5EF4-FFF2-40B4-BE49-F238E27FC236}">
                <a16:creationId xmlns:a16="http://schemas.microsoft.com/office/drawing/2014/main" id="{BE9A7A2E-0955-4DDC-BBB6-21BCB0C8D96C}"/>
              </a:ext>
            </a:extLst>
          </p:cNvPr>
          <p:cNvSpPr txBox="1"/>
          <p:nvPr/>
        </p:nvSpPr>
        <p:spPr>
          <a:xfrm>
            <a:off x="10009821" y="4821328"/>
            <a:ext cx="785812" cy="461665"/>
          </a:xfrm>
          <a:prstGeom prst="rect">
            <a:avLst/>
          </a:prstGeom>
          <a:noFill/>
        </p:spPr>
        <p:txBody>
          <a:bodyPr wrap="square" rtlCol="0">
            <a:spAutoFit/>
          </a:bodyPr>
          <a:lstStyle/>
          <a:p>
            <a:r>
              <a:rPr lang="nl-NL" sz="1200" dirty="0"/>
              <a:t>zeer</a:t>
            </a:r>
          </a:p>
          <a:p>
            <a:r>
              <a:rPr lang="nl-NL" sz="1200" dirty="0"/>
              <a:t>actief</a:t>
            </a:r>
          </a:p>
        </p:txBody>
      </p:sp>
      <p:sp>
        <p:nvSpPr>
          <p:cNvPr id="23" name="Tekstvak 22">
            <a:extLst>
              <a:ext uri="{FF2B5EF4-FFF2-40B4-BE49-F238E27FC236}">
                <a16:creationId xmlns:a16="http://schemas.microsoft.com/office/drawing/2014/main" id="{9FA10025-0367-4E6C-4C5A-E7A700D3B5E2}"/>
              </a:ext>
            </a:extLst>
          </p:cNvPr>
          <p:cNvSpPr txBox="1"/>
          <p:nvPr/>
        </p:nvSpPr>
        <p:spPr>
          <a:xfrm>
            <a:off x="8932111" y="5417422"/>
            <a:ext cx="1691899" cy="276999"/>
          </a:xfrm>
          <a:prstGeom prst="rect">
            <a:avLst/>
          </a:prstGeom>
          <a:noFill/>
        </p:spPr>
        <p:txBody>
          <a:bodyPr wrap="square" rtlCol="0">
            <a:spAutoFit/>
          </a:bodyPr>
          <a:lstStyle/>
          <a:p>
            <a:r>
              <a:rPr lang="nl-NL" sz="1200" b="1" dirty="0"/>
              <a:t>Mate van activiteit</a:t>
            </a:r>
          </a:p>
        </p:txBody>
      </p:sp>
      <p:sp>
        <p:nvSpPr>
          <p:cNvPr id="24" name="Tekstvak 23">
            <a:extLst>
              <a:ext uri="{FF2B5EF4-FFF2-40B4-BE49-F238E27FC236}">
                <a16:creationId xmlns:a16="http://schemas.microsoft.com/office/drawing/2014/main" id="{965BC19A-BD07-9076-E2CD-FC283A40A350}"/>
              </a:ext>
            </a:extLst>
          </p:cNvPr>
          <p:cNvSpPr txBox="1"/>
          <p:nvPr/>
        </p:nvSpPr>
        <p:spPr>
          <a:xfrm>
            <a:off x="6939178" y="2032513"/>
            <a:ext cx="1992933" cy="276999"/>
          </a:xfrm>
          <a:prstGeom prst="rect">
            <a:avLst/>
          </a:prstGeom>
          <a:noFill/>
        </p:spPr>
        <p:txBody>
          <a:bodyPr wrap="square" rtlCol="0">
            <a:spAutoFit/>
          </a:bodyPr>
          <a:lstStyle/>
          <a:p>
            <a:r>
              <a:rPr lang="nl-NL" sz="1200" b="1" dirty="0"/>
              <a:t>Gezondheidsvoordeel</a:t>
            </a:r>
          </a:p>
        </p:txBody>
      </p:sp>
    </p:spTree>
    <p:extLst>
      <p:ext uri="{BB962C8B-B14F-4D97-AF65-F5344CB8AC3E}">
        <p14:creationId xmlns:p14="http://schemas.microsoft.com/office/powerpoint/2010/main" val="162314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B02A99-DEE0-7965-863C-832BC6530220}"/>
              </a:ext>
            </a:extLst>
          </p:cNvPr>
          <p:cNvSpPr>
            <a:spLocks noGrp="1"/>
          </p:cNvSpPr>
          <p:nvPr>
            <p:ph type="ctrTitle"/>
          </p:nvPr>
        </p:nvSpPr>
        <p:spPr>
          <a:xfrm>
            <a:off x="553390" y="1622312"/>
            <a:ext cx="10776857" cy="1152751"/>
          </a:xfrm>
        </p:spPr>
        <p:txBody>
          <a:bodyPr/>
          <a:lstStyle/>
          <a:p>
            <a:pPr algn="ctr"/>
            <a:r>
              <a:rPr lang="nl-NL" dirty="0"/>
              <a:t>Gezond bewegen</a:t>
            </a:r>
          </a:p>
        </p:txBody>
      </p:sp>
      <p:sp>
        <p:nvSpPr>
          <p:cNvPr id="5" name="Tekstvak 4">
            <a:extLst>
              <a:ext uri="{FF2B5EF4-FFF2-40B4-BE49-F238E27FC236}">
                <a16:creationId xmlns:a16="http://schemas.microsoft.com/office/drawing/2014/main" id="{83AA3936-8531-6714-7005-0278580752ED}"/>
              </a:ext>
            </a:extLst>
          </p:cNvPr>
          <p:cNvSpPr txBox="1"/>
          <p:nvPr/>
        </p:nvSpPr>
        <p:spPr>
          <a:xfrm>
            <a:off x="781396" y="4172989"/>
            <a:ext cx="10548851" cy="954107"/>
          </a:xfrm>
          <a:prstGeom prst="rect">
            <a:avLst/>
          </a:prstGeom>
          <a:noFill/>
        </p:spPr>
        <p:txBody>
          <a:bodyPr wrap="square" rtlCol="0">
            <a:spAutoFit/>
          </a:bodyPr>
          <a:lstStyle/>
          <a:p>
            <a:pPr algn="ctr"/>
            <a:r>
              <a:rPr lang="nl-NL" sz="2800" b="1" dirty="0">
                <a:solidFill>
                  <a:srgbClr val="951C62"/>
                </a:solidFill>
              </a:rPr>
              <a:t>Wie denkt dat hij/zij nu nog steeds voldoende/gezond beweegt? </a:t>
            </a:r>
          </a:p>
        </p:txBody>
      </p:sp>
    </p:spTree>
    <p:extLst>
      <p:ext uri="{BB962C8B-B14F-4D97-AF65-F5344CB8AC3E}">
        <p14:creationId xmlns:p14="http://schemas.microsoft.com/office/powerpoint/2010/main" val="355157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83A600-EDE5-D1B5-4B97-94B41FB57922}"/>
              </a:ext>
            </a:extLst>
          </p:cNvPr>
          <p:cNvSpPr>
            <a:spLocks noGrp="1"/>
          </p:cNvSpPr>
          <p:nvPr>
            <p:ph type="title"/>
          </p:nvPr>
        </p:nvSpPr>
        <p:spPr>
          <a:xfrm>
            <a:off x="684022" y="543140"/>
            <a:ext cx="10766044" cy="1325563"/>
          </a:xfrm>
        </p:spPr>
        <p:txBody>
          <a:bodyPr/>
          <a:lstStyle/>
          <a:p>
            <a:r>
              <a:rPr lang="nl-NL" dirty="0"/>
              <a:t>Gezond bewegen</a:t>
            </a:r>
          </a:p>
        </p:txBody>
      </p:sp>
      <p:sp>
        <p:nvSpPr>
          <p:cNvPr id="4" name="Tijdelijke aanduiding voor voettekst 3">
            <a:extLst>
              <a:ext uri="{FF2B5EF4-FFF2-40B4-BE49-F238E27FC236}">
                <a16:creationId xmlns:a16="http://schemas.microsoft.com/office/drawing/2014/main" id="{3D2D9419-769E-18BF-E1B4-5EE2EDDB8805}"/>
              </a:ext>
            </a:extLst>
          </p:cNvPr>
          <p:cNvSpPr>
            <a:spLocks noGrp="1"/>
          </p:cNvSpPr>
          <p:nvPr>
            <p:ph type="ftr" sz="quarter" idx="11"/>
          </p:nvPr>
        </p:nvSpPr>
        <p:spPr/>
        <p:txBody>
          <a:bodyPr/>
          <a:lstStyle/>
          <a:p>
            <a:r>
              <a:rPr lang="nl-NL" dirty="0"/>
              <a:t>Beweegrichtlijnen, gezondheidsraad </a:t>
            </a:r>
          </a:p>
        </p:txBody>
      </p:sp>
      <p:sp>
        <p:nvSpPr>
          <p:cNvPr id="5" name="Rechthoek: afgeronde hoeken 4">
            <a:extLst>
              <a:ext uri="{FF2B5EF4-FFF2-40B4-BE49-F238E27FC236}">
                <a16:creationId xmlns:a16="http://schemas.microsoft.com/office/drawing/2014/main" id="{96748450-9D2D-DE0E-73BE-EF29E50D07BB}"/>
              </a:ext>
            </a:extLst>
          </p:cNvPr>
          <p:cNvSpPr/>
          <p:nvPr/>
        </p:nvSpPr>
        <p:spPr>
          <a:xfrm>
            <a:off x="257696" y="1868703"/>
            <a:ext cx="5486400" cy="4166337"/>
          </a:xfrm>
          <a:prstGeom prst="roundRect">
            <a:avLst/>
          </a:prstGeom>
          <a:solidFill>
            <a:srgbClr val="951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A78D7253-A684-9669-D86E-BB1434AD85D8}"/>
              </a:ext>
            </a:extLst>
          </p:cNvPr>
          <p:cNvSpPr txBox="1"/>
          <p:nvPr/>
        </p:nvSpPr>
        <p:spPr>
          <a:xfrm>
            <a:off x="1470825" y="2450097"/>
            <a:ext cx="4256116" cy="923330"/>
          </a:xfrm>
          <a:prstGeom prst="rect">
            <a:avLst/>
          </a:prstGeom>
          <a:noFill/>
        </p:spPr>
        <p:txBody>
          <a:bodyPr wrap="square" rtlCol="0">
            <a:spAutoFit/>
          </a:bodyPr>
          <a:lstStyle/>
          <a:p>
            <a:r>
              <a:rPr lang="nl-NL" dirty="0">
                <a:solidFill>
                  <a:srgbClr val="E89E00"/>
                </a:solidFill>
              </a:rPr>
              <a:t>Doe minstent </a:t>
            </a:r>
            <a:r>
              <a:rPr lang="nl-NL" b="1" dirty="0">
                <a:solidFill>
                  <a:srgbClr val="E89E00"/>
                </a:solidFill>
              </a:rPr>
              <a:t>150 minuten per week </a:t>
            </a:r>
            <a:r>
              <a:rPr lang="nl-NL" dirty="0">
                <a:solidFill>
                  <a:srgbClr val="E89E00"/>
                </a:solidFill>
              </a:rPr>
              <a:t>verspreid over diverse dagen, aan </a:t>
            </a:r>
            <a:r>
              <a:rPr lang="nl-NL" b="1" dirty="0">
                <a:solidFill>
                  <a:srgbClr val="E89E00"/>
                </a:solidFill>
              </a:rPr>
              <a:t>matig intensieve inspanning</a:t>
            </a:r>
          </a:p>
        </p:txBody>
      </p:sp>
      <p:pic>
        <p:nvPicPr>
          <p:cNvPr id="7" name="Graphic 6" descr="Lopen met effen opvulling">
            <a:extLst>
              <a:ext uri="{FF2B5EF4-FFF2-40B4-BE49-F238E27FC236}">
                <a16:creationId xmlns:a16="http://schemas.microsoft.com/office/drawing/2014/main" id="{1BA00360-FA63-0F76-0CD5-01E7EA708D12}"/>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301" y="2370309"/>
            <a:ext cx="520558" cy="520558"/>
          </a:xfrm>
          <a:prstGeom prst="rect">
            <a:avLst/>
          </a:prstGeom>
        </p:spPr>
      </p:pic>
      <p:pic>
        <p:nvPicPr>
          <p:cNvPr id="8" name="Graphic 7" descr="Zwemmen met effen opvulling">
            <a:extLst>
              <a:ext uri="{FF2B5EF4-FFF2-40B4-BE49-F238E27FC236}">
                <a16:creationId xmlns:a16="http://schemas.microsoft.com/office/drawing/2014/main" id="{D7DC906F-6561-8520-D98B-4ED6724D8FEC}"/>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0267" y="2391204"/>
            <a:ext cx="520558" cy="520558"/>
          </a:xfrm>
          <a:prstGeom prst="rect">
            <a:avLst/>
          </a:prstGeom>
        </p:spPr>
      </p:pic>
      <p:pic>
        <p:nvPicPr>
          <p:cNvPr id="9" name="Graphic 8" descr="Fietsen met effen opvulling">
            <a:extLst>
              <a:ext uri="{FF2B5EF4-FFF2-40B4-BE49-F238E27FC236}">
                <a16:creationId xmlns:a16="http://schemas.microsoft.com/office/drawing/2014/main" id="{C637FBFB-CD89-E861-A91B-F678174CEB99}"/>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843" y="2803943"/>
            <a:ext cx="520558" cy="520558"/>
          </a:xfrm>
          <a:prstGeom prst="rect">
            <a:avLst/>
          </a:prstGeom>
        </p:spPr>
      </p:pic>
      <p:pic>
        <p:nvPicPr>
          <p:cNvPr id="11" name="Graphic 10" descr="Bot met effen opvulling">
            <a:extLst>
              <a:ext uri="{FF2B5EF4-FFF2-40B4-BE49-F238E27FC236}">
                <a16:creationId xmlns:a16="http://schemas.microsoft.com/office/drawing/2014/main" id="{81842F13-DE8F-747C-7739-0E5F434A4364}"/>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5250" y="3758135"/>
            <a:ext cx="537185" cy="537185"/>
          </a:xfrm>
          <a:prstGeom prst="rect">
            <a:avLst/>
          </a:prstGeom>
        </p:spPr>
      </p:pic>
      <p:pic>
        <p:nvPicPr>
          <p:cNvPr id="13" name="Graphic 12" descr="Gespierde arm met effen opvulling">
            <a:extLst>
              <a:ext uri="{FF2B5EF4-FFF2-40B4-BE49-F238E27FC236}">
                <a16:creationId xmlns:a16="http://schemas.microsoft.com/office/drawing/2014/main" id="{06B3EB29-46A4-CB50-85CB-8A9DE78AA432}"/>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7216" y="3963199"/>
            <a:ext cx="537185" cy="537185"/>
          </a:xfrm>
          <a:prstGeom prst="rect">
            <a:avLst/>
          </a:prstGeom>
        </p:spPr>
      </p:pic>
      <p:sp>
        <p:nvSpPr>
          <p:cNvPr id="14" name="Tekstvak 13">
            <a:extLst>
              <a:ext uri="{FF2B5EF4-FFF2-40B4-BE49-F238E27FC236}">
                <a16:creationId xmlns:a16="http://schemas.microsoft.com/office/drawing/2014/main" id="{1C207515-529A-068D-2A33-4A7E54E81A54}"/>
              </a:ext>
            </a:extLst>
          </p:cNvPr>
          <p:cNvSpPr txBox="1"/>
          <p:nvPr/>
        </p:nvSpPr>
        <p:spPr>
          <a:xfrm>
            <a:off x="1396367" y="3720137"/>
            <a:ext cx="4256116" cy="923330"/>
          </a:xfrm>
          <a:prstGeom prst="rect">
            <a:avLst/>
          </a:prstGeom>
          <a:noFill/>
        </p:spPr>
        <p:txBody>
          <a:bodyPr wrap="square" rtlCol="0">
            <a:spAutoFit/>
          </a:bodyPr>
          <a:lstStyle/>
          <a:p>
            <a:r>
              <a:rPr lang="nl-NL" b="1" dirty="0">
                <a:solidFill>
                  <a:srgbClr val="E89E00"/>
                </a:solidFill>
              </a:rPr>
              <a:t>Spier- en botversterkende activiteiten </a:t>
            </a:r>
            <a:r>
              <a:rPr lang="nl-NL" dirty="0">
                <a:solidFill>
                  <a:srgbClr val="E89E00"/>
                </a:solidFill>
              </a:rPr>
              <a:t>minimaal </a:t>
            </a:r>
            <a:r>
              <a:rPr lang="nl-NL" b="1" dirty="0">
                <a:solidFill>
                  <a:srgbClr val="E89E00"/>
                </a:solidFill>
              </a:rPr>
              <a:t>2x per week</a:t>
            </a:r>
            <a:r>
              <a:rPr lang="nl-NL" dirty="0">
                <a:solidFill>
                  <a:srgbClr val="E89E00"/>
                </a:solidFill>
              </a:rPr>
              <a:t>, aangevuld door balans oefeningen </a:t>
            </a:r>
            <a:endParaRPr lang="nl-NL" b="1" dirty="0">
              <a:solidFill>
                <a:srgbClr val="E89E00"/>
              </a:solidFill>
            </a:endParaRPr>
          </a:p>
        </p:txBody>
      </p:sp>
      <p:sp>
        <p:nvSpPr>
          <p:cNvPr id="15" name="Tekstvak 14">
            <a:extLst>
              <a:ext uri="{FF2B5EF4-FFF2-40B4-BE49-F238E27FC236}">
                <a16:creationId xmlns:a16="http://schemas.microsoft.com/office/drawing/2014/main" id="{28CD3E32-E210-1FD1-90E1-D1CCEFEEC840}"/>
              </a:ext>
            </a:extLst>
          </p:cNvPr>
          <p:cNvSpPr txBox="1"/>
          <p:nvPr/>
        </p:nvSpPr>
        <p:spPr>
          <a:xfrm>
            <a:off x="1396367" y="5052161"/>
            <a:ext cx="4256116" cy="369332"/>
          </a:xfrm>
          <a:prstGeom prst="rect">
            <a:avLst/>
          </a:prstGeom>
          <a:noFill/>
        </p:spPr>
        <p:txBody>
          <a:bodyPr wrap="square" rtlCol="0">
            <a:spAutoFit/>
          </a:bodyPr>
          <a:lstStyle/>
          <a:p>
            <a:r>
              <a:rPr lang="nl-NL" b="1" dirty="0">
                <a:solidFill>
                  <a:srgbClr val="E89E00"/>
                </a:solidFill>
              </a:rPr>
              <a:t>Zit NIET te vaak stil!</a:t>
            </a:r>
          </a:p>
        </p:txBody>
      </p:sp>
      <p:pic>
        <p:nvPicPr>
          <p:cNvPr id="17" name="Graphic 16" descr="Bank met effen opvulling">
            <a:extLst>
              <a:ext uri="{FF2B5EF4-FFF2-40B4-BE49-F238E27FC236}">
                <a16:creationId xmlns:a16="http://schemas.microsoft.com/office/drawing/2014/main" id="{F0B411BA-BEB7-7CF1-4AD4-F809A82D6483}"/>
              </a:ext>
            </a:extLst>
          </p:cNvPr>
          <p:cNvPicPr>
            <a:picLocks noChangeAspect="1"/>
          </p:cNvPicPr>
          <p:nvPr/>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8224" y="4780021"/>
            <a:ext cx="517615" cy="914400"/>
          </a:xfrm>
          <a:prstGeom prst="rect">
            <a:avLst/>
          </a:prstGeom>
        </p:spPr>
      </p:pic>
      <p:pic>
        <p:nvPicPr>
          <p:cNvPr id="19" name="Afbeelding 18">
            <a:extLst>
              <a:ext uri="{FF2B5EF4-FFF2-40B4-BE49-F238E27FC236}">
                <a16:creationId xmlns:a16="http://schemas.microsoft.com/office/drawing/2014/main" id="{E3AFB551-7DC0-9EF8-67DA-B574884CB241}"/>
              </a:ext>
            </a:extLst>
          </p:cNvPr>
          <p:cNvPicPr>
            <a:picLocks noChangeAspect="1"/>
          </p:cNvPicPr>
          <p:nvPr/>
        </p:nvPicPr>
        <p:blipFill>
          <a:blip r:embed="rId14"/>
          <a:stretch>
            <a:fillRect/>
          </a:stretch>
        </p:blipFill>
        <p:spPr>
          <a:xfrm>
            <a:off x="7876741" y="2473323"/>
            <a:ext cx="2663797" cy="2405285"/>
          </a:xfrm>
          <a:prstGeom prst="rect">
            <a:avLst/>
          </a:prstGeom>
        </p:spPr>
      </p:pic>
      <p:sp>
        <p:nvSpPr>
          <p:cNvPr id="21" name="Tekstvak 20">
            <a:extLst>
              <a:ext uri="{FF2B5EF4-FFF2-40B4-BE49-F238E27FC236}">
                <a16:creationId xmlns:a16="http://schemas.microsoft.com/office/drawing/2014/main" id="{CC6D0AB8-98FB-3B36-A12B-DE9C97CB0BAF}"/>
              </a:ext>
            </a:extLst>
          </p:cNvPr>
          <p:cNvSpPr txBox="1"/>
          <p:nvPr/>
        </p:nvSpPr>
        <p:spPr>
          <a:xfrm>
            <a:off x="7456775" y="2572293"/>
            <a:ext cx="656706" cy="276999"/>
          </a:xfrm>
          <a:prstGeom prst="rect">
            <a:avLst/>
          </a:prstGeom>
          <a:noFill/>
        </p:spPr>
        <p:txBody>
          <a:bodyPr wrap="square" rtlCol="0">
            <a:spAutoFit/>
          </a:bodyPr>
          <a:lstStyle/>
          <a:p>
            <a:r>
              <a:rPr lang="nl-NL" sz="1200" dirty="0"/>
              <a:t>extra</a:t>
            </a:r>
          </a:p>
        </p:txBody>
      </p:sp>
      <p:sp>
        <p:nvSpPr>
          <p:cNvPr id="22" name="Tekstvak 21">
            <a:extLst>
              <a:ext uri="{FF2B5EF4-FFF2-40B4-BE49-F238E27FC236}">
                <a16:creationId xmlns:a16="http://schemas.microsoft.com/office/drawing/2014/main" id="{8974D04B-8FA3-1677-ADBD-71BE57D917A9}"/>
              </a:ext>
            </a:extLst>
          </p:cNvPr>
          <p:cNvSpPr txBox="1"/>
          <p:nvPr/>
        </p:nvSpPr>
        <p:spPr>
          <a:xfrm>
            <a:off x="7456775" y="3619635"/>
            <a:ext cx="656706" cy="276999"/>
          </a:xfrm>
          <a:prstGeom prst="rect">
            <a:avLst/>
          </a:prstGeom>
          <a:noFill/>
        </p:spPr>
        <p:txBody>
          <a:bodyPr wrap="square" rtlCol="0">
            <a:spAutoFit/>
          </a:bodyPr>
          <a:lstStyle/>
          <a:p>
            <a:r>
              <a:rPr lang="nl-NL" sz="1200" dirty="0"/>
              <a:t>groot</a:t>
            </a:r>
          </a:p>
        </p:txBody>
      </p:sp>
      <p:sp>
        <p:nvSpPr>
          <p:cNvPr id="23" name="Tekstvak 22">
            <a:extLst>
              <a:ext uri="{FF2B5EF4-FFF2-40B4-BE49-F238E27FC236}">
                <a16:creationId xmlns:a16="http://schemas.microsoft.com/office/drawing/2014/main" id="{52474BC3-AED2-4457-7403-B5CDF4D818FE}"/>
              </a:ext>
            </a:extLst>
          </p:cNvPr>
          <p:cNvSpPr txBox="1"/>
          <p:nvPr/>
        </p:nvSpPr>
        <p:spPr>
          <a:xfrm>
            <a:off x="7656022" y="4878608"/>
            <a:ext cx="785812" cy="276999"/>
          </a:xfrm>
          <a:prstGeom prst="rect">
            <a:avLst/>
          </a:prstGeom>
          <a:noFill/>
        </p:spPr>
        <p:txBody>
          <a:bodyPr wrap="square" rtlCol="0">
            <a:spAutoFit/>
          </a:bodyPr>
          <a:lstStyle/>
          <a:p>
            <a:r>
              <a:rPr lang="nl-NL" sz="1200" dirty="0"/>
              <a:t>inactief</a:t>
            </a:r>
          </a:p>
        </p:txBody>
      </p:sp>
      <p:sp>
        <p:nvSpPr>
          <p:cNvPr id="24" name="Tekstvak 23">
            <a:extLst>
              <a:ext uri="{FF2B5EF4-FFF2-40B4-BE49-F238E27FC236}">
                <a16:creationId xmlns:a16="http://schemas.microsoft.com/office/drawing/2014/main" id="{1F1D94CD-E1FE-F2B9-8E3D-AEFE0ED204D3}"/>
              </a:ext>
            </a:extLst>
          </p:cNvPr>
          <p:cNvSpPr txBox="1"/>
          <p:nvPr/>
        </p:nvSpPr>
        <p:spPr>
          <a:xfrm>
            <a:off x="8932111" y="4821328"/>
            <a:ext cx="785812" cy="461665"/>
          </a:xfrm>
          <a:prstGeom prst="rect">
            <a:avLst/>
          </a:prstGeom>
          <a:noFill/>
        </p:spPr>
        <p:txBody>
          <a:bodyPr wrap="square" rtlCol="0">
            <a:spAutoFit/>
          </a:bodyPr>
          <a:lstStyle/>
          <a:p>
            <a:r>
              <a:rPr lang="nl-NL" sz="1200" dirty="0"/>
              <a:t>matig</a:t>
            </a:r>
          </a:p>
          <a:p>
            <a:r>
              <a:rPr lang="nl-NL" sz="1200" dirty="0"/>
              <a:t>actief</a:t>
            </a:r>
          </a:p>
        </p:txBody>
      </p:sp>
      <p:sp>
        <p:nvSpPr>
          <p:cNvPr id="26" name="Tekstvak 25">
            <a:extLst>
              <a:ext uri="{FF2B5EF4-FFF2-40B4-BE49-F238E27FC236}">
                <a16:creationId xmlns:a16="http://schemas.microsoft.com/office/drawing/2014/main" id="{0F5C11BE-F1AC-9E56-6809-5C82D760FF02}"/>
              </a:ext>
            </a:extLst>
          </p:cNvPr>
          <p:cNvSpPr txBox="1"/>
          <p:nvPr/>
        </p:nvSpPr>
        <p:spPr>
          <a:xfrm>
            <a:off x="10009821" y="4821328"/>
            <a:ext cx="785812" cy="461665"/>
          </a:xfrm>
          <a:prstGeom prst="rect">
            <a:avLst/>
          </a:prstGeom>
          <a:noFill/>
        </p:spPr>
        <p:txBody>
          <a:bodyPr wrap="square" rtlCol="0">
            <a:spAutoFit/>
          </a:bodyPr>
          <a:lstStyle/>
          <a:p>
            <a:r>
              <a:rPr lang="nl-NL" sz="1200" dirty="0"/>
              <a:t>zeer</a:t>
            </a:r>
          </a:p>
          <a:p>
            <a:r>
              <a:rPr lang="nl-NL" sz="1200" dirty="0"/>
              <a:t>actief</a:t>
            </a:r>
          </a:p>
        </p:txBody>
      </p:sp>
      <p:sp>
        <p:nvSpPr>
          <p:cNvPr id="27" name="Tekstvak 26">
            <a:extLst>
              <a:ext uri="{FF2B5EF4-FFF2-40B4-BE49-F238E27FC236}">
                <a16:creationId xmlns:a16="http://schemas.microsoft.com/office/drawing/2014/main" id="{3FC1253C-2E31-2F3B-BF1F-1D97EA5D181B}"/>
              </a:ext>
            </a:extLst>
          </p:cNvPr>
          <p:cNvSpPr txBox="1"/>
          <p:nvPr/>
        </p:nvSpPr>
        <p:spPr>
          <a:xfrm>
            <a:off x="8932111" y="5417422"/>
            <a:ext cx="1691899" cy="276999"/>
          </a:xfrm>
          <a:prstGeom prst="rect">
            <a:avLst/>
          </a:prstGeom>
          <a:noFill/>
        </p:spPr>
        <p:txBody>
          <a:bodyPr wrap="square" rtlCol="0">
            <a:spAutoFit/>
          </a:bodyPr>
          <a:lstStyle/>
          <a:p>
            <a:r>
              <a:rPr lang="nl-NL" sz="1200" b="1" dirty="0"/>
              <a:t>Mate van activiteit</a:t>
            </a:r>
          </a:p>
        </p:txBody>
      </p:sp>
      <p:sp>
        <p:nvSpPr>
          <p:cNvPr id="28" name="Tekstvak 27">
            <a:extLst>
              <a:ext uri="{FF2B5EF4-FFF2-40B4-BE49-F238E27FC236}">
                <a16:creationId xmlns:a16="http://schemas.microsoft.com/office/drawing/2014/main" id="{E0418093-2462-B357-1EBD-05C12245CC47}"/>
              </a:ext>
            </a:extLst>
          </p:cNvPr>
          <p:cNvSpPr txBox="1"/>
          <p:nvPr/>
        </p:nvSpPr>
        <p:spPr>
          <a:xfrm>
            <a:off x="6939178" y="2032513"/>
            <a:ext cx="1992933" cy="276999"/>
          </a:xfrm>
          <a:prstGeom prst="rect">
            <a:avLst/>
          </a:prstGeom>
          <a:noFill/>
        </p:spPr>
        <p:txBody>
          <a:bodyPr wrap="square" rtlCol="0">
            <a:spAutoFit/>
          </a:bodyPr>
          <a:lstStyle/>
          <a:p>
            <a:r>
              <a:rPr lang="nl-NL" sz="1200" b="1" dirty="0"/>
              <a:t>Gezondheidsvoordeel</a:t>
            </a:r>
          </a:p>
        </p:txBody>
      </p:sp>
      <p:sp>
        <p:nvSpPr>
          <p:cNvPr id="30" name="Rechthoek 29">
            <a:extLst>
              <a:ext uri="{FF2B5EF4-FFF2-40B4-BE49-F238E27FC236}">
                <a16:creationId xmlns:a16="http://schemas.microsoft.com/office/drawing/2014/main" id="{9EB485FD-E580-6694-19D1-A2BA2627A917}"/>
              </a:ext>
            </a:extLst>
          </p:cNvPr>
          <p:cNvSpPr/>
          <p:nvPr/>
        </p:nvSpPr>
        <p:spPr>
          <a:xfrm>
            <a:off x="166256" y="1662545"/>
            <a:ext cx="11401902" cy="4572000"/>
          </a:xfrm>
          <a:prstGeom prst="rect">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33" name="Grafiek 32">
            <a:extLst>
              <a:ext uri="{FF2B5EF4-FFF2-40B4-BE49-F238E27FC236}">
                <a16:creationId xmlns:a16="http://schemas.microsoft.com/office/drawing/2014/main" id="{5D296ED6-E002-84FE-D965-1D673813DD57}"/>
              </a:ext>
            </a:extLst>
          </p:cNvPr>
          <p:cNvGraphicFramePr/>
          <p:nvPr>
            <p:extLst>
              <p:ext uri="{D42A27DB-BD31-4B8C-83A1-F6EECF244321}">
                <p14:modId xmlns:p14="http://schemas.microsoft.com/office/powerpoint/2010/main" val="3368078143"/>
              </p:ext>
            </p:extLst>
          </p:nvPr>
        </p:nvGraphicFramePr>
        <p:xfrm>
          <a:off x="2032001" y="1805839"/>
          <a:ext cx="7977820" cy="4332494"/>
        </p:xfrm>
        <a:graphic>
          <a:graphicData uri="http://schemas.openxmlformats.org/drawingml/2006/chart">
            <c:chart xmlns:c="http://schemas.openxmlformats.org/drawingml/2006/chart" xmlns:r="http://schemas.openxmlformats.org/officeDocument/2006/relationships" r:id="rId15"/>
          </a:graphicData>
        </a:graphic>
      </p:graphicFrame>
    </p:spTree>
    <p:extLst>
      <p:ext uri="{BB962C8B-B14F-4D97-AF65-F5344CB8AC3E}">
        <p14:creationId xmlns:p14="http://schemas.microsoft.com/office/powerpoint/2010/main" val="376248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Graphic spid="33" grpId="0">
        <p:bldAsOne/>
      </p:bldGraphic>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sterdamUMC.potx" id="{91FEFCCD-0BDC-4B57-B7FB-E2FF7E5D6731}" vid="{B9EBA2E9-AD7F-4176-960C-D6582B82209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AmsterdamUMC</Template>
  <TotalTime>1502</TotalTime>
  <Words>1204</Words>
  <Application>Microsoft Office PowerPoint</Application>
  <PresentationFormat>Widescreen</PresentationFormat>
  <Paragraphs>211</Paragraphs>
  <Slides>23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Trebuchet MS</vt:lpstr>
      <vt:lpstr>Wingdings</vt:lpstr>
      <vt:lpstr>Kantoorthema</vt:lpstr>
      <vt:lpstr>HersenFIT</vt:lpstr>
      <vt:lpstr>QUIZ: Gezond bewegen</vt:lpstr>
      <vt:lpstr>Gezond bewegen</vt:lpstr>
      <vt:lpstr>Gezond bewegen</vt:lpstr>
      <vt:lpstr>Gezond bewegen</vt:lpstr>
      <vt:lpstr>Gezond bewegen</vt:lpstr>
      <vt:lpstr>Norm Gezond: bewegen </vt:lpstr>
      <vt:lpstr>Gezond bewegen</vt:lpstr>
      <vt:lpstr>Gezond bewegen</vt:lpstr>
      <vt:lpstr>Sport en gezond bewegen bij Parkinson – Wat weten we al?</vt:lpstr>
      <vt:lpstr>Trainingen </vt:lpstr>
      <vt:lpstr>Krachttraining </vt:lpstr>
      <vt:lpstr>Sport en gezond bewegen bij Parkinson – Waar willen wij meer over weten?</vt:lpstr>
      <vt:lpstr>PowerPoint Presentation</vt:lpstr>
      <vt:lpstr>Angst en stemmingsklachten bij Parkinson</vt:lpstr>
      <vt:lpstr>Angst en stemmingsklachten bij Parkinson</vt:lpstr>
      <vt:lpstr>Studie opzet</vt:lpstr>
      <vt:lpstr>Training – Hoog intensieve interval training</vt:lpstr>
      <vt:lpstr>Training – Continue aerobe duurtraining </vt:lpstr>
      <vt:lpstr>Training – Beweegadviesgroep </vt:lpstr>
      <vt:lpstr>Participants</vt:lpstr>
      <vt:lpstr>HersenFIT</vt:lpstr>
      <vt:lpstr>Trainingsprincipes - HersenFIT</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Training for People with  Parkinson’s Disease and Multiple Sclerosis</dc:title>
  <dc:creator>Amaral Gomes, E.S. (Elvira)</dc:creator>
  <cp:lastModifiedBy>Monique Thoonsen</cp:lastModifiedBy>
  <cp:revision>93</cp:revision>
  <cp:lastPrinted>2022-09-28T15:29:59Z</cp:lastPrinted>
  <dcterms:created xsi:type="dcterms:W3CDTF">2022-09-27T09:21:47Z</dcterms:created>
  <dcterms:modified xsi:type="dcterms:W3CDTF">2024-11-22T10:00:34Z</dcterms:modified>
</cp:coreProperties>
</file>